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55"/>
  </p:notesMasterIdLst>
  <p:sldIdLst>
    <p:sldId id="256" r:id="rId2"/>
    <p:sldId id="257" r:id="rId3"/>
    <p:sldId id="303" r:id="rId4"/>
    <p:sldId id="301" r:id="rId5"/>
    <p:sldId id="304" r:id="rId6"/>
    <p:sldId id="307" r:id="rId7"/>
    <p:sldId id="310" r:id="rId8"/>
    <p:sldId id="361" r:id="rId9"/>
    <p:sldId id="312" r:id="rId10"/>
    <p:sldId id="314" r:id="rId11"/>
    <p:sldId id="309" r:id="rId12"/>
    <p:sldId id="368" r:id="rId13"/>
    <p:sldId id="321" r:id="rId14"/>
    <p:sldId id="316" r:id="rId15"/>
    <p:sldId id="318" r:id="rId16"/>
    <p:sldId id="311" r:id="rId17"/>
    <p:sldId id="322" r:id="rId18"/>
    <p:sldId id="323" r:id="rId19"/>
    <p:sldId id="324" r:id="rId20"/>
    <p:sldId id="363" r:id="rId21"/>
    <p:sldId id="325" r:id="rId22"/>
    <p:sldId id="364" r:id="rId23"/>
    <p:sldId id="327" r:id="rId24"/>
    <p:sldId id="365" r:id="rId25"/>
    <p:sldId id="366" r:id="rId26"/>
    <p:sldId id="367" r:id="rId27"/>
    <p:sldId id="326" r:id="rId28"/>
    <p:sldId id="328" r:id="rId29"/>
    <p:sldId id="329" r:id="rId30"/>
    <p:sldId id="331" r:id="rId31"/>
    <p:sldId id="336" r:id="rId32"/>
    <p:sldId id="351" r:id="rId33"/>
    <p:sldId id="332" r:id="rId34"/>
    <p:sldId id="352" r:id="rId35"/>
    <p:sldId id="345" r:id="rId36"/>
    <p:sldId id="346" r:id="rId37"/>
    <p:sldId id="353" r:id="rId38"/>
    <p:sldId id="333" r:id="rId39"/>
    <p:sldId id="348" r:id="rId40"/>
    <p:sldId id="354" r:id="rId41"/>
    <p:sldId id="355" r:id="rId42"/>
    <p:sldId id="335" r:id="rId43"/>
    <p:sldId id="357" r:id="rId44"/>
    <p:sldId id="356" r:id="rId45"/>
    <p:sldId id="360" r:id="rId46"/>
    <p:sldId id="342" r:id="rId47"/>
    <p:sldId id="343" r:id="rId48"/>
    <p:sldId id="359" r:id="rId49"/>
    <p:sldId id="338" r:id="rId50"/>
    <p:sldId id="337" r:id="rId51"/>
    <p:sldId id="344" r:id="rId52"/>
    <p:sldId id="340" r:id="rId53"/>
    <p:sldId id="341" r:id="rId54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56"/>
      <p:bold r:id="rId57"/>
    </p:embeddedFont>
    <p:embeddedFont>
      <p:font typeface="Fira Sans Extra Condensed Medium" panose="020B0600000101010101" charset="0"/>
      <p:regular r:id="rId58"/>
      <p:bold r:id="rId59"/>
      <p:italic r:id="rId60"/>
      <p:boldItalic r:id="rId61"/>
    </p:embeddedFont>
    <p:embeddedFont>
      <p:font typeface="Roboto Condensed Light" panose="02000000000000000000" pitchFamily="2" charset="0"/>
      <p:regular r:id="rId62"/>
      <p:bold r:id="rId63"/>
      <p:italic r:id="rId64"/>
      <p:boldItalic r:id="rId65"/>
    </p:embeddedFont>
    <p:embeddedFont>
      <p:font typeface="Squada One" panose="020B0600000101010101" charset="0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5A5A6"/>
    <a:srgbClr val="5F7D95"/>
    <a:srgbClr val="FFD966"/>
    <a:srgbClr val="DEA900"/>
    <a:srgbClr val="FA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17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20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15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427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61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425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275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644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894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078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426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00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372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61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736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851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8546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405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5393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220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700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173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9866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4099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350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0747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8874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5645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9632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5429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5380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2941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379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0571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3488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213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2008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4053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7638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2978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3101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2626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3040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99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4358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5821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1648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6167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639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866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549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70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030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" y="-6628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 flipH="1">
            <a:off x="1375551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flipH="1">
            <a:off x="2750259" y="3636375"/>
            <a:ext cx="36435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2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4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5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6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8"/>
          </p:nvPr>
        </p:nvSpPr>
        <p:spPr>
          <a:xfrm>
            <a:off x="1122279" y="401450"/>
            <a:ext cx="6899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9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3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14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5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cxnSp>
        <p:nvCxnSpPr>
          <p:cNvPr id="27" name="Google Shape;27;p3"/>
          <p:cNvCxnSpPr/>
          <p:nvPr/>
        </p:nvCxnSpPr>
        <p:spPr>
          <a:xfrm>
            <a:off x="2273400" y="22423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28;p3"/>
          <p:cNvCxnSpPr/>
          <p:nvPr/>
        </p:nvCxnSpPr>
        <p:spPr>
          <a:xfrm>
            <a:off x="2273400" y="380431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5417" t="5943" r="40513"/>
          <a:stretch/>
        </p:blipFill>
        <p:spPr>
          <a:xfrm rot="10800000">
            <a:off x="6950692" y="3021075"/>
            <a:ext cx="2185320" cy="213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l="5417" t="5943" r="40513"/>
          <a:stretch/>
        </p:blipFill>
        <p:spPr>
          <a:xfrm>
            <a:off x="0" y="-15950"/>
            <a:ext cx="2185320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355602" y="2236500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34" name="Google Shape;34;p4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7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l="5417" t="5943" r="40513"/>
          <a:stretch/>
        </p:blipFill>
        <p:spPr>
          <a:xfrm flipH="1">
            <a:off x="6955275" y="-15950"/>
            <a:ext cx="2185320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>
            <a:spLocks noGrp="1"/>
          </p:cNvSpPr>
          <p:nvPr>
            <p:ph type="ctrTitle"/>
          </p:nvPr>
        </p:nvSpPr>
        <p:spPr>
          <a:xfrm flipH="1">
            <a:off x="749102" y="500825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3439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6" r:id="rId4"/>
    <p:sldLayoutId id="214748366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>
            <a:spLocks noGrp="1"/>
          </p:cNvSpPr>
          <p:nvPr>
            <p:ph type="ctrTitle"/>
          </p:nvPr>
        </p:nvSpPr>
        <p:spPr>
          <a:xfrm flipH="1">
            <a:off x="282872" y="607695"/>
            <a:ext cx="8578356" cy="1964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lumMod val="10000"/>
                    </a:schemeClr>
                  </a:solidFill>
                </a:ln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카드사 간 신용거래 중계 시스템</a:t>
            </a:r>
            <a:endParaRPr b="1" dirty="0">
              <a:ln>
                <a:solidFill>
                  <a:schemeClr val="accent1">
                    <a:lumMod val="10000"/>
                  </a:schemeClr>
                </a:solidFill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3" name="Google Shape;303;p43"/>
          <p:cNvSpPr txBox="1">
            <a:spLocks noGrp="1"/>
          </p:cNvSpPr>
          <p:nvPr>
            <p:ph type="subTitle" idx="1"/>
          </p:nvPr>
        </p:nvSpPr>
        <p:spPr>
          <a:xfrm flipH="1">
            <a:off x="5500500" y="3985031"/>
            <a:ext cx="36435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ko-KR" altLang="en-US" b="1" dirty="0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트인기술</a:t>
            </a:r>
            <a:r>
              <a:rPr lang="ko-KR" altLang="en-US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수습사원 </a:t>
            </a:r>
            <a:r>
              <a:rPr lang="ko-KR" altLang="en-US" b="1" dirty="0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정원혁</a:t>
            </a:r>
            <a:endParaRPr b="1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6" y="1"/>
            <a:ext cx="7183637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500" dirty="0">
                <a:latin typeface="+mj-ea"/>
                <a:ea typeface="+mj-ea"/>
              </a:rPr>
              <a:t>1. </a:t>
            </a:r>
            <a:r>
              <a:rPr lang="ko-KR" altLang="en-US" sz="2500" dirty="0">
                <a:latin typeface="+mj-ea"/>
                <a:ea typeface="+mj-ea"/>
              </a:rPr>
              <a:t>신용거래 중계 시스템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백오피스 사용 기술 </a:t>
            </a:r>
            <a:r>
              <a:rPr lang="en-US" altLang="ko-KR" sz="2500" dirty="0">
                <a:latin typeface="+mj-ea"/>
                <a:ea typeface="+mj-ea"/>
              </a:rPr>
              <a:t>#1</a:t>
            </a:r>
            <a:r>
              <a:rPr lang="ko-KR" altLang="en-US" sz="2500" dirty="0">
                <a:latin typeface="+mj-ea"/>
                <a:ea typeface="+mj-ea"/>
              </a:rPr>
              <a:t> </a:t>
            </a:r>
            <a:endParaRPr sz="2500" dirty="0">
              <a:latin typeface="+mj-ea"/>
              <a:ea typeface="+mj-ea"/>
            </a:endParaRPr>
          </a:p>
        </p:txBody>
      </p:sp>
      <p:sp>
        <p:nvSpPr>
          <p:cNvPr id="4" name="Google Shape;366;p49">
            <a:extLst>
              <a:ext uri="{FF2B5EF4-FFF2-40B4-BE49-F238E27FC236}">
                <a16:creationId xmlns:a16="http://schemas.microsoft.com/office/drawing/2014/main" id="{CE6D1FB5-F59D-921B-9D95-63D361E20DAC}"/>
              </a:ext>
            </a:extLst>
          </p:cNvPr>
          <p:cNvSpPr/>
          <p:nvPr/>
        </p:nvSpPr>
        <p:spPr>
          <a:xfrm rot="5400000">
            <a:off x="74209" y="1487482"/>
            <a:ext cx="2284889" cy="2049871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7" name="Google Shape;370;p49">
            <a:extLst>
              <a:ext uri="{FF2B5EF4-FFF2-40B4-BE49-F238E27FC236}">
                <a16:creationId xmlns:a16="http://schemas.microsoft.com/office/drawing/2014/main" id="{15F90F8D-D5F0-FC63-6940-C09F319A0449}"/>
              </a:ext>
            </a:extLst>
          </p:cNvPr>
          <p:cNvSpPr txBox="1">
            <a:spLocks/>
          </p:cNvSpPr>
          <p:nvPr/>
        </p:nvSpPr>
        <p:spPr>
          <a:xfrm>
            <a:off x="320351" y="1519984"/>
            <a:ext cx="1792603" cy="6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400"/>
            </a:pPr>
            <a:r>
              <a:rPr lang="ko-KR" altLang="en-US" sz="2000" u="sng" dirty="0">
                <a:solidFill>
                  <a:schemeClr val="bg2"/>
                </a:solidFill>
              </a:rPr>
              <a:t>백오피스</a:t>
            </a:r>
          </a:p>
        </p:txBody>
      </p:sp>
      <p:sp>
        <p:nvSpPr>
          <p:cNvPr id="8" name="Google Shape;371;p49">
            <a:extLst>
              <a:ext uri="{FF2B5EF4-FFF2-40B4-BE49-F238E27FC236}">
                <a16:creationId xmlns:a16="http://schemas.microsoft.com/office/drawing/2014/main" id="{3D727376-68BF-8FC2-ED5F-8093275C0A4E}"/>
              </a:ext>
            </a:extLst>
          </p:cNvPr>
          <p:cNvSpPr txBox="1">
            <a:spLocks/>
          </p:cNvSpPr>
          <p:nvPr/>
        </p:nvSpPr>
        <p:spPr>
          <a:xfrm>
            <a:off x="320351" y="2224018"/>
            <a:ext cx="1792603" cy="97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000"/>
            </a:pPr>
            <a:r>
              <a:rPr lang="ko-KR" altLang="en-US" dirty="0">
                <a:solidFill>
                  <a:srgbClr val="5F7D95"/>
                </a:solidFill>
              </a:rPr>
              <a:t>가맹점</a:t>
            </a:r>
            <a:r>
              <a:rPr lang="en-US" altLang="ko-KR" dirty="0">
                <a:solidFill>
                  <a:srgbClr val="5F7D95"/>
                </a:solidFill>
              </a:rPr>
              <a:t>, </a:t>
            </a:r>
            <a:r>
              <a:rPr lang="ko-KR" altLang="en-US" dirty="0">
                <a:solidFill>
                  <a:srgbClr val="5F7D95"/>
                </a:solidFill>
              </a:rPr>
              <a:t>카드</a:t>
            </a:r>
            <a:r>
              <a:rPr lang="en-US" altLang="ko-KR" dirty="0">
                <a:solidFill>
                  <a:srgbClr val="5F7D95"/>
                </a:solidFill>
              </a:rPr>
              <a:t>BIN, </a:t>
            </a:r>
            <a:r>
              <a:rPr lang="ko-KR" altLang="en-US" dirty="0">
                <a:solidFill>
                  <a:srgbClr val="5F7D95"/>
                </a:solidFill>
              </a:rPr>
              <a:t>거래 등 </a:t>
            </a:r>
            <a:r>
              <a:rPr lang="en-US" altLang="ko-KR" dirty="0">
                <a:solidFill>
                  <a:srgbClr val="5F7D95"/>
                </a:solidFill>
              </a:rPr>
              <a:t>VAN</a:t>
            </a:r>
            <a:r>
              <a:rPr lang="ko-KR" altLang="en-US" dirty="0">
                <a:solidFill>
                  <a:srgbClr val="5F7D95"/>
                </a:solidFill>
              </a:rPr>
              <a:t> 관련 지원 업무</a:t>
            </a:r>
            <a:endParaRPr lang="en-US" altLang="ko-KR" dirty="0">
              <a:solidFill>
                <a:srgbClr val="5F7D95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7B4A19-E843-EF58-57AC-DCECC6B7EF00}"/>
              </a:ext>
            </a:extLst>
          </p:cNvPr>
          <p:cNvSpPr/>
          <p:nvPr/>
        </p:nvSpPr>
        <p:spPr>
          <a:xfrm>
            <a:off x="2392004" y="2893030"/>
            <a:ext cx="1160033" cy="796320"/>
          </a:xfrm>
          <a:prstGeom prst="rect">
            <a:avLst/>
          </a:prstGeom>
          <a:noFill/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624F918-DD54-3020-9CAB-0B2E5A5D7761}"/>
              </a:ext>
            </a:extLst>
          </p:cNvPr>
          <p:cNvSpPr/>
          <p:nvPr/>
        </p:nvSpPr>
        <p:spPr>
          <a:xfrm rot="10800000">
            <a:off x="3687705" y="3158564"/>
            <a:ext cx="325480" cy="205875"/>
          </a:xfrm>
          <a:prstGeom prst="rightArrow">
            <a:avLst/>
          </a:prstGeom>
          <a:noFill/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D098AE-CA7F-50CF-7393-260647538497}"/>
              </a:ext>
            </a:extLst>
          </p:cNvPr>
          <p:cNvSpPr/>
          <p:nvPr/>
        </p:nvSpPr>
        <p:spPr>
          <a:xfrm>
            <a:off x="6356897" y="1369973"/>
            <a:ext cx="2239657" cy="2387158"/>
          </a:xfrm>
          <a:prstGeom prst="rect">
            <a:avLst/>
          </a:prstGeom>
          <a:noFill/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3700CA-0B18-49DD-329E-767A7143792B}"/>
              </a:ext>
            </a:extLst>
          </p:cNvPr>
          <p:cNvSpPr/>
          <p:nvPr/>
        </p:nvSpPr>
        <p:spPr>
          <a:xfrm>
            <a:off x="6935603" y="421468"/>
            <a:ext cx="1160033" cy="602082"/>
          </a:xfrm>
          <a:prstGeom prst="rect">
            <a:avLst/>
          </a:prstGeom>
          <a:noFill/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</a:rPr>
              <a:t>Database</a:t>
            </a:r>
            <a:br>
              <a:rPr lang="en-US" altLang="ko-KR" dirty="0">
                <a:solidFill>
                  <a:srgbClr val="000000"/>
                </a:solidFill>
              </a:rPr>
            </a:br>
            <a:r>
              <a:rPr lang="en-US" altLang="ko-KR" dirty="0">
                <a:solidFill>
                  <a:srgbClr val="000000"/>
                </a:solidFill>
              </a:rPr>
              <a:t>(ORACLE)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259046D-2B43-1486-0EFD-E82EC3560BF9}"/>
              </a:ext>
            </a:extLst>
          </p:cNvPr>
          <p:cNvSpPr/>
          <p:nvPr/>
        </p:nvSpPr>
        <p:spPr>
          <a:xfrm>
            <a:off x="2468781" y="3129463"/>
            <a:ext cx="1006477" cy="284351"/>
          </a:xfrm>
          <a:prstGeom prst="ellipse">
            <a:avLst/>
          </a:prstGeom>
          <a:solidFill>
            <a:srgbClr val="0E2A47">
              <a:alpha val="18000"/>
            </a:srgbClr>
          </a:solidFill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0000"/>
                </a:solidFill>
              </a:rPr>
              <a:t>JSP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8E5A5F7-2DCC-0A8F-C0B0-8069943E04E6}"/>
              </a:ext>
            </a:extLst>
          </p:cNvPr>
          <p:cNvSpPr/>
          <p:nvPr/>
        </p:nvSpPr>
        <p:spPr>
          <a:xfrm>
            <a:off x="4277154" y="3046359"/>
            <a:ext cx="1462161" cy="450555"/>
          </a:xfrm>
          <a:prstGeom prst="ellipse">
            <a:avLst/>
          </a:prstGeom>
          <a:solidFill>
            <a:srgbClr val="0E2A47">
              <a:alpha val="18000"/>
            </a:srgbClr>
          </a:solidFill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0000"/>
                </a:solidFill>
              </a:rPr>
              <a:t>Controller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325384B-2574-9CE4-F81B-348494F05A8F}"/>
              </a:ext>
            </a:extLst>
          </p:cNvPr>
          <p:cNvSpPr/>
          <p:nvPr/>
        </p:nvSpPr>
        <p:spPr>
          <a:xfrm>
            <a:off x="6818045" y="3133967"/>
            <a:ext cx="1405924" cy="335365"/>
          </a:xfrm>
          <a:prstGeom prst="ellipse">
            <a:avLst/>
          </a:prstGeom>
          <a:solidFill>
            <a:srgbClr val="0E2A47">
              <a:alpha val="18000"/>
            </a:srgbClr>
          </a:solidFill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0000"/>
                </a:solidFill>
              </a:rPr>
              <a:t>Service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07E9C2D-5B94-E366-18FC-36B0127ED5AD}"/>
              </a:ext>
            </a:extLst>
          </p:cNvPr>
          <p:cNvSpPr/>
          <p:nvPr/>
        </p:nvSpPr>
        <p:spPr>
          <a:xfrm>
            <a:off x="6924974" y="2418747"/>
            <a:ext cx="1192062" cy="284351"/>
          </a:xfrm>
          <a:prstGeom prst="ellipse">
            <a:avLst/>
          </a:prstGeom>
          <a:solidFill>
            <a:srgbClr val="0E2A47">
              <a:alpha val="18000"/>
            </a:srgbClr>
          </a:solidFill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0000"/>
                </a:solidFill>
              </a:rPr>
              <a:t>DAO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73604F-88B2-4F09-3A54-A895C83C403E}"/>
              </a:ext>
            </a:extLst>
          </p:cNvPr>
          <p:cNvSpPr/>
          <p:nvPr/>
        </p:nvSpPr>
        <p:spPr>
          <a:xfrm>
            <a:off x="6919588" y="1633677"/>
            <a:ext cx="1192062" cy="284351"/>
          </a:xfrm>
          <a:prstGeom prst="ellipse">
            <a:avLst/>
          </a:prstGeom>
          <a:solidFill>
            <a:srgbClr val="0E2A47">
              <a:alpha val="18000"/>
            </a:srgbClr>
          </a:solidFill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0000"/>
                </a:solidFill>
              </a:rPr>
              <a:t>My </a:t>
            </a:r>
            <a:r>
              <a:rPr lang="en-US" altLang="ko-KR" sz="1200" dirty="0" err="1">
                <a:solidFill>
                  <a:srgbClr val="000000"/>
                </a:solidFill>
              </a:rPr>
              <a:t>batis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BA85ED6-1C5F-9412-A8DD-BA3FEEB92088}"/>
              </a:ext>
            </a:extLst>
          </p:cNvPr>
          <p:cNvSpPr/>
          <p:nvPr/>
        </p:nvSpPr>
        <p:spPr>
          <a:xfrm>
            <a:off x="4173114" y="2900180"/>
            <a:ext cx="1670245" cy="796320"/>
          </a:xfrm>
          <a:prstGeom prst="rect">
            <a:avLst/>
          </a:prstGeom>
          <a:noFill/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31" name="화살표: 위쪽/아래쪽 30">
            <a:extLst>
              <a:ext uri="{FF2B5EF4-FFF2-40B4-BE49-F238E27FC236}">
                <a16:creationId xmlns:a16="http://schemas.microsoft.com/office/drawing/2014/main" id="{0483BAAD-A14D-4D65-D5E1-D969F8FDE132}"/>
              </a:ext>
            </a:extLst>
          </p:cNvPr>
          <p:cNvSpPr/>
          <p:nvPr/>
        </p:nvSpPr>
        <p:spPr>
          <a:xfrm>
            <a:off x="7431991" y="2745915"/>
            <a:ext cx="178033" cy="351796"/>
          </a:xfrm>
          <a:prstGeom prst="upDownArrow">
            <a:avLst>
              <a:gd name="adj1" fmla="val 50000"/>
              <a:gd name="adj2" fmla="val 50000"/>
            </a:avLst>
          </a:prstGeom>
          <a:noFill/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4" name="화살표: 위쪽/아래쪽 543">
            <a:extLst>
              <a:ext uri="{FF2B5EF4-FFF2-40B4-BE49-F238E27FC236}">
                <a16:creationId xmlns:a16="http://schemas.microsoft.com/office/drawing/2014/main" id="{3C563FA5-F3DA-5989-6A80-864720836C8E}"/>
              </a:ext>
            </a:extLst>
          </p:cNvPr>
          <p:cNvSpPr/>
          <p:nvPr/>
        </p:nvSpPr>
        <p:spPr>
          <a:xfrm>
            <a:off x="7428530" y="1996973"/>
            <a:ext cx="178033" cy="351796"/>
          </a:xfrm>
          <a:prstGeom prst="upDownArrow">
            <a:avLst>
              <a:gd name="adj1" fmla="val 50000"/>
              <a:gd name="adj2" fmla="val 50000"/>
            </a:avLst>
          </a:prstGeom>
          <a:noFill/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6" name="화살표: 위쪽/아래쪽 545">
            <a:extLst>
              <a:ext uri="{FF2B5EF4-FFF2-40B4-BE49-F238E27FC236}">
                <a16:creationId xmlns:a16="http://schemas.microsoft.com/office/drawing/2014/main" id="{6C2BD1F1-9EDB-D81F-50A9-23CE278E98B7}"/>
              </a:ext>
            </a:extLst>
          </p:cNvPr>
          <p:cNvSpPr/>
          <p:nvPr/>
        </p:nvSpPr>
        <p:spPr>
          <a:xfrm rot="5400000">
            <a:off x="6015203" y="3112457"/>
            <a:ext cx="178033" cy="351796"/>
          </a:xfrm>
          <a:prstGeom prst="upDownArrow">
            <a:avLst>
              <a:gd name="adj1" fmla="val 50000"/>
              <a:gd name="adj2" fmla="val 50000"/>
            </a:avLst>
          </a:prstGeom>
          <a:noFill/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7" name="화살표: 위쪽/아래쪽 546">
            <a:extLst>
              <a:ext uri="{FF2B5EF4-FFF2-40B4-BE49-F238E27FC236}">
                <a16:creationId xmlns:a16="http://schemas.microsoft.com/office/drawing/2014/main" id="{8BC965F4-FED0-2CE2-214C-7183267CDC61}"/>
              </a:ext>
            </a:extLst>
          </p:cNvPr>
          <p:cNvSpPr/>
          <p:nvPr/>
        </p:nvSpPr>
        <p:spPr>
          <a:xfrm>
            <a:off x="7426605" y="1101981"/>
            <a:ext cx="178033" cy="488877"/>
          </a:xfrm>
          <a:prstGeom prst="upDownArrow">
            <a:avLst>
              <a:gd name="adj1" fmla="val 50000"/>
              <a:gd name="adj2" fmla="val 50000"/>
            </a:avLst>
          </a:prstGeom>
          <a:noFill/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8" name="TextBox 547">
            <a:extLst>
              <a:ext uri="{FF2B5EF4-FFF2-40B4-BE49-F238E27FC236}">
                <a16:creationId xmlns:a16="http://schemas.microsoft.com/office/drawing/2014/main" id="{3FEA523E-42FC-2C25-7B33-771073DCFA49}"/>
              </a:ext>
            </a:extLst>
          </p:cNvPr>
          <p:cNvSpPr txBox="1"/>
          <p:nvPr/>
        </p:nvSpPr>
        <p:spPr>
          <a:xfrm>
            <a:off x="2594192" y="3757132"/>
            <a:ext cx="755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549" name="TextBox 548">
            <a:extLst>
              <a:ext uri="{FF2B5EF4-FFF2-40B4-BE49-F238E27FC236}">
                <a16:creationId xmlns:a16="http://schemas.microsoft.com/office/drawing/2014/main" id="{FC30E3F8-ACD5-AD89-A8E9-ADD90AD87795}"/>
              </a:ext>
            </a:extLst>
          </p:cNvPr>
          <p:cNvSpPr txBox="1"/>
          <p:nvPr/>
        </p:nvSpPr>
        <p:spPr>
          <a:xfrm>
            <a:off x="4402438" y="3788882"/>
            <a:ext cx="1211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B6B18C3B-0F0B-76D5-57A2-F4B11BEA3BE6}"/>
              </a:ext>
            </a:extLst>
          </p:cNvPr>
          <p:cNvSpPr txBox="1"/>
          <p:nvPr/>
        </p:nvSpPr>
        <p:spPr>
          <a:xfrm>
            <a:off x="6919591" y="3835402"/>
            <a:ext cx="1211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grpSp>
        <p:nvGrpSpPr>
          <p:cNvPr id="554" name="Google Shape;4297;p75">
            <a:extLst>
              <a:ext uri="{FF2B5EF4-FFF2-40B4-BE49-F238E27FC236}">
                <a16:creationId xmlns:a16="http://schemas.microsoft.com/office/drawing/2014/main" id="{E449EA90-3092-E03F-CE6E-1876F532F838}"/>
              </a:ext>
            </a:extLst>
          </p:cNvPr>
          <p:cNvGrpSpPr/>
          <p:nvPr/>
        </p:nvGrpSpPr>
        <p:grpSpPr>
          <a:xfrm>
            <a:off x="3435353" y="996973"/>
            <a:ext cx="1115787" cy="1046024"/>
            <a:chOff x="4456875" y="2635825"/>
            <a:chExt cx="481825" cy="451700"/>
          </a:xfrm>
        </p:grpSpPr>
        <p:sp>
          <p:nvSpPr>
            <p:cNvPr id="555" name="Google Shape;4298;p75">
              <a:extLst>
                <a:ext uri="{FF2B5EF4-FFF2-40B4-BE49-F238E27FC236}">
                  <a16:creationId xmlns:a16="http://schemas.microsoft.com/office/drawing/2014/main" id="{2391EA93-A127-2B3B-43CB-ADC16FA2384B}"/>
                </a:ext>
              </a:extLst>
            </p:cNvPr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6" name="Google Shape;4299;p75">
              <a:extLst>
                <a:ext uri="{FF2B5EF4-FFF2-40B4-BE49-F238E27FC236}">
                  <a16:creationId xmlns:a16="http://schemas.microsoft.com/office/drawing/2014/main" id="{212014E9-25A9-A2E3-C183-EDC5F5675FA1}"/>
                </a:ext>
              </a:extLst>
            </p:cNvPr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7" name="Google Shape;4300;p75">
              <a:extLst>
                <a:ext uri="{FF2B5EF4-FFF2-40B4-BE49-F238E27FC236}">
                  <a16:creationId xmlns:a16="http://schemas.microsoft.com/office/drawing/2014/main" id="{0ED55600-1AE7-9498-34DF-9DCF48643D39}"/>
                </a:ext>
              </a:extLst>
            </p:cNvPr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8" name="Google Shape;4301;p75">
              <a:extLst>
                <a:ext uri="{FF2B5EF4-FFF2-40B4-BE49-F238E27FC236}">
                  <a16:creationId xmlns:a16="http://schemas.microsoft.com/office/drawing/2014/main" id="{709ED46B-C54C-C4B4-90C3-B64C535148EC}"/>
                </a:ext>
              </a:extLst>
            </p:cNvPr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9" name="Google Shape;4302;p75">
              <a:extLst>
                <a:ext uri="{FF2B5EF4-FFF2-40B4-BE49-F238E27FC236}">
                  <a16:creationId xmlns:a16="http://schemas.microsoft.com/office/drawing/2014/main" id="{12A1DA80-5884-3728-D614-1ACB088A79EE}"/>
                </a:ext>
              </a:extLst>
            </p:cNvPr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0" name="Google Shape;4303;p75">
              <a:extLst>
                <a:ext uri="{FF2B5EF4-FFF2-40B4-BE49-F238E27FC236}">
                  <a16:creationId xmlns:a16="http://schemas.microsoft.com/office/drawing/2014/main" id="{D9D85E3A-6437-F83F-02A2-400F5BC4FC6B}"/>
                </a:ext>
              </a:extLst>
            </p:cNvPr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61" name="화살표: 오른쪽 560">
            <a:extLst>
              <a:ext uri="{FF2B5EF4-FFF2-40B4-BE49-F238E27FC236}">
                <a16:creationId xmlns:a16="http://schemas.microsoft.com/office/drawing/2014/main" id="{B845CC09-95FA-9513-EDAC-222C701F903C}"/>
              </a:ext>
            </a:extLst>
          </p:cNvPr>
          <p:cNvSpPr/>
          <p:nvPr/>
        </p:nvSpPr>
        <p:spPr>
          <a:xfrm rot="2700000">
            <a:off x="4440130" y="2338923"/>
            <a:ext cx="439355" cy="205875"/>
          </a:xfrm>
          <a:prstGeom prst="rightArrow">
            <a:avLst/>
          </a:prstGeom>
          <a:noFill/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2" name="화살표: 오른쪽 561">
            <a:extLst>
              <a:ext uri="{FF2B5EF4-FFF2-40B4-BE49-F238E27FC236}">
                <a16:creationId xmlns:a16="http://schemas.microsoft.com/office/drawing/2014/main" id="{D1791C71-FDF4-4028-D300-CCC14838748C}"/>
              </a:ext>
            </a:extLst>
          </p:cNvPr>
          <p:cNvSpPr/>
          <p:nvPr/>
        </p:nvSpPr>
        <p:spPr>
          <a:xfrm rot="18900000">
            <a:off x="3133375" y="2343072"/>
            <a:ext cx="439355" cy="205875"/>
          </a:xfrm>
          <a:prstGeom prst="rightArrow">
            <a:avLst/>
          </a:prstGeom>
          <a:noFill/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Google Shape;581;p59">
            <a:extLst>
              <a:ext uri="{FF2B5EF4-FFF2-40B4-BE49-F238E27FC236}">
                <a16:creationId xmlns:a16="http://schemas.microsoft.com/office/drawing/2014/main" id="{07962700-9A5C-FDAD-B391-B8AC55713673}"/>
              </a:ext>
            </a:extLst>
          </p:cNvPr>
          <p:cNvSpPr>
            <a:spLocks/>
          </p:cNvSpPr>
          <p:nvPr/>
        </p:nvSpPr>
        <p:spPr>
          <a:xfrm>
            <a:off x="301299" y="3949159"/>
            <a:ext cx="1829883" cy="453304"/>
          </a:xfrm>
          <a:prstGeom prst="rect">
            <a:avLst/>
          </a:prstGeom>
          <a:solidFill>
            <a:schemeClr val="dk2">
              <a:alpha val="11764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dirty="0">
                <a:solidFill>
                  <a:srgbClr val="5F7D95"/>
                </a:solidFill>
              </a:rPr>
              <a:t>Spring MVC</a:t>
            </a:r>
            <a:endParaRPr dirty="0">
              <a:solidFill>
                <a:srgbClr val="5F7D9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829E9-89E8-E683-743C-40A730C44CA6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01 -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967858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F87ADBA-3E12-D84A-A6FD-556C7FBFA86B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01 -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2" y="1"/>
            <a:ext cx="5323564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500" dirty="0">
                <a:latin typeface="+mj-ea"/>
                <a:ea typeface="+mj-ea"/>
              </a:rPr>
              <a:t>1. </a:t>
            </a:r>
            <a:r>
              <a:rPr lang="ko-KR" altLang="en-US" sz="2500" dirty="0">
                <a:latin typeface="+mj-ea"/>
                <a:ea typeface="+mj-ea"/>
              </a:rPr>
              <a:t>신용거래 중계 시스템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구성도 </a:t>
            </a:r>
            <a:r>
              <a:rPr lang="en-US" altLang="ko-KR" sz="2500" dirty="0">
                <a:latin typeface="+mj-ea"/>
                <a:ea typeface="+mj-ea"/>
              </a:rPr>
              <a:t>#1</a:t>
            </a:r>
            <a:endParaRPr sz="2500" dirty="0">
              <a:latin typeface="+mj-ea"/>
              <a:ea typeface="+mj-ea"/>
            </a:endParaRPr>
          </a:p>
        </p:txBody>
      </p:sp>
      <p:sp>
        <p:nvSpPr>
          <p:cNvPr id="2" name="Google Shape;364;p49">
            <a:extLst>
              <a:ext uri="{FF2B5EF4-FFF2-40B4-BE49-F238E27FC236}">
                <a16:creationId xmlns:a16="http://schemas.microsoft.com/office/drawing/2014/main" id="{CADDB815-278D-B4A5-BCD3-CDBC324AEC38}"/>
              </a:ext>
            </a:extLst>
          </p:cNvPr>
          <p:cNvSpPr/>
          <p:nvPr/>
        </p:nvSpPr>
        <p:spPr>
          <a:xfrm rot="5400000">
            <a:off x="2225607" y="839002"/>
            <a:ext cx="2284889" cy="2049871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3" name="Google Shape;365;p49">
            <a:extLst>
              <a:ext uri="{FF2B5EF4-FFF2-40B4-BE49-F238E27FC236}">
                <a16:creationId xmlns:a16="http://schemas.microsoft.com/office/drawing/2014/main" id="{73B523A2-ECD9-3048-99C4-6EE79ABED6EB}"/>
              </a:ext>
            </a:extLst>
          </p:cNvPr>
          <p:cNvSpPr/>
          <p:nvPr/>
        </p:nvSpPr>
        <p:spPr>
          <a:xfrm rot="5400000">
            <a:off x="3429560" y="2890979"/>
            <a:ext cx="2284889" cy="2049871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4" name="Google Shape;366;p49">
            <a:extLst>
              <a:ext uri="{FF2B5EF4-FFF2-40B4-BE49-F238E27FC236}">
                <a16:creationId xmlns:a16="http://schemas.microsoft.com/office/drawing/2014/main" id="{CE6D1FB5-F59D-921B-9D95-63D361E20DAC}"/>
              </a:ext>
            </a:extLst>
          </p:cNvPr>
          <p:cNvSpPr/>
          <p:nvPr/>
        </p:nvSpPr>
        <p:spPr>
          <a:xfrm rot="5400000">
            <a:off x="4627162" y="846135"/>
            <a:ext cx="2284889" cy="2049871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5" name="Google Shape;368;p49">
            <a:extLst>
              <a:ext uri="{FF2B5EF4-FFF2-40B4-BE49-F238E27FC236}">
                <a16:creationId xmlns:a16="http://schemas.microsoft.com/office/drawing/2014/main" id="{0E745B48-E4E6-F0AA-DFBA-A4A48C835350}"/>
              </a:ext>
            </a:extLst>
          </p:cNvPr>
          <p:cNvSpPr txBox="1">
            <a:spLocks/>
          </p:cNvSpPr>
          <p:nvPr/>
        </p:nvSpPr>
        <p:spPr>
          <a:xfrm>
            <a:off x="2471749" y="878634"/>
            <a:ext cx="1792603" cy="6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400"/>
            </a:pPr>
            <a:r>
              <a:rPr lang="ko-KR" altLang="en-US" sz="2000" u="sng" dirty="0">
                <a:solidFill>
                  <a:schemeClr val="bg2"/>
                </a:solidFill>
              </a:rPr>
              <a:t>온라인</a:t>
            </a:r>
          </a:p>
        </p:txBody>
      </p:sp>
      <p:sp>
        <p:nvSpPr>
          <p:cNvPr id="6" name="Google Shape;369;p49">
            <a:extLst>
              <a:ext uri="{FF2B5EF4-FFF2-40B4-BE49-F238E27FC236}">
                <a16:creationId xmlns:a16="http://schemas.microsoft.com/office/drawing/2014/main" id="{254FCE0F-356A-95CB-3F66-0A66421362A1}"/>
              </a:ext>
            </a:extLst>
          </p:cNvPr>
          <p:cNvSpPr txBox="1">
            <a:spLocks/>
          </p:cNvSpPr>
          <p:nvPr/>
        </p:nvSpPr>
        <p:spPr>
          <a:xfrm>
            <a:off x="2468898" y="1584557"/>
            <a:ext cx="1792603" cy="10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000"/>
            </a:pPr>
            <a:r>
              <a:rPr lang="ko-KR" altLang="en-US" dirty="0">
                <a:solidFill>
                  <a:srgbClr val="5F7D95"/>
                </a:solidFill>
              </a:rPr>
              <a:t>실시간 거래에 대해 요구된 시간 내에 데이터를 처리하는</a:t>
            </a:r>
            <a:endParaRPr lang="en-US" altLang="ko-KR" dirty="0">
              <a:solidFill>
                <a:srgbClr val="5F7D95"/>
              </a:solidFill>
            </a:endParaRPr>
          </a:p>
          <a:p>
            <a:pPr algn="ctr">
              <a:buSzPts val="1000"/>
            </a:pPr>
            <a:r>
              <a:rPr lang="ko-KR" altLang="en-US" dirty="0">
                <a:solidFill>
                  <a:srgbClr val="5F7D95"/>
                </a:solidFill>
              </a:rPr>
              <a:t>업무</a:t>
            </a:r>
            <a:endParaRPr lang="en-US" dirty="0">
              <a:solidFill>
                <a:srgbClr val="5F7D95"/>
              </a:solidFill>
            </a:endParaRPr>
          </a:p>
        </p:txBody>
      </p:sp>
      <p:sp>
        <p:nvSpPr>
          <p:cNvPr id="7" name="Google Shape;370;p49">
            <a:extLst>
              <a:ext uri="{FF2B5EF4-FFF2-40B4-BE49-F238E27FC236}">
                <a16:creationId xmlns:a16="http://schemas.microsoft.com/office/drawing/2014/main" id="{15F90F8D-D5F0-FC63-6940-C09F319A0449}"/>
              </a:ext>
            </a:extLst>
          </p:cNvPr>
          <p:cNvSpPr txBox="1">
            <a:spLocks/>
          </p:cNvSpPr>
          <p:nvPr/>
        </p:nvSpPr>
        <p:spPr>
          <a:xfrm>
            <a:off x="4873304" y="878634"/>
            <a:ext cx="1792603" cy="6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400"/>
            </a:pPr>
            <a:r>
              <a:rPr lang="ko-KR" altLang="en-US" sz="2000" u="sng" dirty="0">
                <a:solidFill>
                  <a:schemeClr val="bg2"/>
                </a:solidFill>
              </a:rPr>
              <a:t>배치</a:t>
            </a:r>
          </a:p>
        </p:txBody>
      </p:sp>
      <p:sp>
        <p:nvSpPr>
          <p:cNvPr id="8" name="Google Shape;371;p49">
            <a:extLst>
              <a:ext uri="{FF2B5EF4-FFF2-40B4-BE49-F238E27FC236}">
                <a16:creationId xmlns:a16="http://schemas.microsoft.com/office/drawing/2014/main" id="{3D727376-68BF-8FC2-ED5F-8093275C0A4E}"/>
              </a:ext>
            </a:extLst>
          </p:cNvPr>
          <p:cNvSpPr txBox="1">
            <a:spLocks/>
          </p:cNvSpPr>
          <p:nvPr/>
        </p:nvSpPr>
        <p:spPr>
          <a:xfrm>
            <a:off x="4873304" y="1582668"/>
            <a:ext cx="1792603" cy="97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000"/>
            </a:pPr>
            <a:r>
              <a:rPr lang="ko-KR" altLang="en-US" dirty="0">
                <a:solidFill>
                  <a:srgbClr val="5F7D95"/>
                </a:solidFill>
              </a:rPr>
              <a:t>거래 데이터를 일정기간 수집 후 일괄 처리하는 업무</a:t>
            </a:r>
            <a:endParaRPr lang="en-US" dirty="0">
              <a:solidFill>
                <a:srgbClr val="5F7D95"/>
              </a:solidFill>
            </a:endParaRPr>
          </a:p>
        </p:txBody>
      </p:sp>
      <p:sp>
        <p:nvSpPr>
          <p:cNvPr id="9" name="Google Shape;372;p49">
            <a:extLst>
              <a:ext uri="{FF2B5EF4-FFF2-40B4-BE49-F238E27FC236}">
                <a16:creationId xmlns:a16="http://schemas.microsoft.com/office/drawing/2014/main" id="{135DAA97-8D00-F461-1937-71AFDAE06CFF}"/>
              </a:ext>
            </a:extLst>
          </p:cNvPr>
          <p:cNvSpPr txBox="1">
            <a:spLocks/>
          </p:cNvSpPr>
          <p:nvPr/>
        </p:nvSpPr>
        <p:spPr>
          <a:xfrm>
            <a:off x="3675112" y="2987645"/>
            <a:ext cx="1792603" cy="6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400"/>
            </a:pPr>
            <a:r>
              <a:rPr lang="ko-KR" altLang="en-US" sz="2000" u="sng" dirty="0">
                <a:solidFill>
                  <a:schemeClr val="bg2"/>
                </a:solidFill>
              </a:rPr>
              <a:t>백오피스</a:t>
            </a:r>
          </a:p>
        </p:txBody>
      </p:sp>
      <p:sp>
        <p:nvSpPr>
          <p:cNvPr id="10" name="Google Shape;373;p49">
            <a:extLst>
              <a:ext uri="{FF2B5EF4-FFF2-40B4-BE49-F238E27FC236}">
                <a16:creationId xmlns:a16="http://schemas.microsoft.com/office/drawing/2014/main" id="{FE081476-90FC-DC72-CF6B-F2E893EFAB03}"/>
              </a:ext>
            </a:extLst>
          </p:cNvPr>
          <p:cNvSpPr txBox="1">
            <a:spLocks/>
          </p:cNvSpPr>
          <p:nvPr/>
        </p:nvSpPr>
        <p:spPr>
          <a:xfrm>
            <a:off x="3675112" y="3742834"/>
            <a:ext cx="1792603" cy="854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000"/>
            </a:pPr>
            <a:r>
              <a:rPr lang="ko-KR" altLang="en-US" dirty="0">
                <a:solidFill>
                  <a:srgbClr val="5F7D95"/>
                </a:solidFill>
              </a:rPr>
              <a:t>가맹점</a:t>
            </a:r>
            <a:r>
              <a:rPr lang="en-US" altLang="ko-KR" dirty="0">
                <a:solidFill>
                  <a:srgbClr val="5F7D95"/>
                </a:solidFill>
              </a:rPr>
              <a:t>, </a:t>
            </a:r>
            <a:r>
              <a:rPr lang="ko-KR" altLang="en-US" dirty="0">
                <a:solidFill>
                  <a:srgbClr val="5F7D95"/>
                </a:solidFill>
              </a:rPr>
              <a:t>카드</a:t>
            </a:r>
            <a:r>
              <a:rPr lang="en-US" altLang="ko-KR" dirty="0">
                <a:solidFill>
                  <a:srgbClr val="5F7D95"/>
                </a:solidFill>
              </a:rPr>
              <a:t>BIN, </a:t>
            </a:r>
            <a:r>
              <a:rPr lang="ko-KR" altLang="en-US" dirty="0">
                <a:solidFill>
                  <a:srgbClr val="5F7D95"/>
                </a:solidFill>
              </a:rPr>
              <a:t>거래 등 </a:t>
            </a:r>
            <a:r>
              <a:rPr lang="en-US" altLang="ko-KR" dirty="0">
                <a:solidFill>
                  <a:srgbClr val="5F7D95"/>
                </a:solidFill>
              </a:rPr>
              <a:t>VAN</a:t>
            </a:r>
            <a:r>
              <a:rPr lang="ko-KR" altLang="en-US" dirty="0">
                <a:solidFill>
                  <a:srgbClr val="5F7D95"/>
                </a:solidFill>
              </a:rPr>
              <a:t> 관련 지원 업무</a:t>
            </a:r>
            <a:endParaRPr lang="en-US" dirty="0">
              <a:solidFill>
                <a:srgbClr val="5F7D95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564969-3E69-A8D4-BA4A-96E50A1A4BC3}"/>
              </a:ext>
            </a:extLst>
          </p:cNvPr>
          <p:cNvSpPr/>
          <p:nvPr/>
        </p:nvSpPr>
        <p:spPr>
          <a:xfrm>
            <a:off x="0" y="-19050"/>
            <a:ext cx="9144000" cy="5143500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BFACACF-0301-8823-A054-B4A9FC258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636" y="910350"/>
            <a:ext cx="6612702" cy="3322800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557399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F87ADBA-3E12-D84A-A6FD-556C7FBFA86B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01 -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2" y="1"/>
            <a:ext cx="5323564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500" dirty="0">
                <a:latin typeface="+mj-ea"/>
                <a:ea typeface="+mj-ea"/>
              </a:rPr>
              <a:t>1. </a:t>
            </a:r>
            <a:r>
              <a:rPr lang="ko-KR" altLang="en-US" sz="2500" dirty="0">
                <a:latin typeface="+mj-ea"/>
                <a:ea typeface="+mj-ea"/>
              </a:rPr>
              <a:t>신용거래 중계 시스템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구성도 </a:t>
            </a:r>
            <a:r>
              <a:rPr lang="en-US" altLang="ko-KR" sz="2500" dirty="0">
                <a:latin typeface="+mj-ea"/>
                <a:ea typeface="+mj-ea"/>
              </a:rPr>
              <a:t>#1</a:t>
            </a:r>
            <a:endParaRPr sz="2500" dirty="0">
              <a:latin typeface="+mj-ea"/>
              <a:ea typeface="+mj-ea"/>
            </a:endParaRPr>
          </a:p>
        </p:txBody>
      </p:sp>
      <p:sp>
        <p:nvSpPr>
          <p:cNvPr id="2" name="Google Shape;364;p49">
            <a:extLst>
              <a:ext uri="{FF2B5EF4-FFF2-40B4-BE49-F238E27FC236}">
                <a16:creationId xmlns:a16="http://schemas.microsoft.com/office/drawing/2014/main" id="{CADDB815-278D-B4A5-BCD3-CDBC324AEC38}"/>
              </a:ext>
            </a:extLst>
          </p:cNvPr>
          <p:cNvSpPr/>
          <p:nvPr/>
        </p:nvSpPr>
        <p:spPr>
          <a:xfrm rot="5400000">
            <a:off x="2225607" y="839002"/>
            <a:ext cx="2284889" cy="2049871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3" name="Google Shape;365;p49">
            <a:extLst>
              <a:ext uri="{FF2B5EF4-FFF2-40B4-BE49-F238E27FC236}">
                <a16:creationId xmlns:a16="http://schemas.microsoft.com/office/drawing/2014/main" id="{73B523A2-ECD9-3048-99C4-6EE79ABED6EB}"/>
              </a:ext>
            </a:extLst>
          </p:cNvPr>
          <p:cNvSpPr/>
          <p:nvPr/>
        </p:nvSpPr>
        <p:spPr>
          <a:xfrm rot="5400000">
            <a:off x="3429560" y="2890979"/>
            <a:ext cx="2284889" cy="2049871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4" name="Google Shape;366;p49">
            <a:extLst>
              <a:ext uri="{FF2B5EF4-FFF2-40B4-BE49-F238E27FC236}">
                <a16:creationId xmlns:a16="http://schemas.microsoft.com/office/drawing/2014/main" id="{CE6D1FB5-F59D-921B-9D95-63D361E20DAC}"/>
              </a:ext>
            </a:extLst>
          </p:cNvPr>
          <p:cNvSpPr/>
          <p:nvPr/>
        </p:nvSpPr>
        <p:spPr>
          <a:xfrm rot="5400000">
            <a:off x="4627162" y="846135"/>
            <a:ext cx="2284889" cy="2049871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5" name="Google Shape;368;p49">
            <a:extLst>
              <a:ext uri="{FF2B5EF4-FFF2-40B4-BE49-F238E27FC236}">
                <a16:creationId xmlns:a16="http://schemas.microsoft.com/office/drawing/2014/main" id="{0E745B48-E4E6-F0AA-DFBA-A4A48C835350}"/>
              </a:ext>
            </a:extLst>
          </p:cNvPr>
          <p:cNvSpPr txBox="1">
            <a:spLocks/>
          </p:cNvSpPr>
          <p:nvPr/>
        </p:nvSpPr>
        <p:spPr>
          <a:xfrm>
            <a:off x="2471749" y="878634"/>
            <a:ext cx="1792603" cy="6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400"/>
            </a:pPr>
            <a:r>
              <a:rPr lang="ko-KR" altLang="en-US" sz="2000" u="sng" dirty="0">
                <a:solidFill>
                  <a:schemeClr val="bg2"/>
                </a:solidFill>
              </a:rPr>
              <a:t>온라인</a:t>
            </a:r>
          </a:p>
        </p:txBody>
      </p:sp>
      <p:sp>
        <p:nvSpPr>
          <p:cNvPr id="6" name="Google Shape;369;p49">
            <a:extLst>
              <a:ext uri="{FF2B5EF4-FFF2-40B4-BE49-F238E27FC236}">
                <a16:creationId xmlns:a16="http://schemas.microsoft.com/office/drawing/2014/main" id="{254FCE0F-356A-95CB-3F66-0A66421362A1}"/>
              </a:ext>
            </a:extLst>
          </p:cNvPr>
          <p:cNvSpPr txBox="1">
            <a:spLocks/>
          </p:cNvSpPr>
          <p:nvPr/>
        </p:nvSpPr>
        <p:spPr>
          <a:xfrm>
            <a:off x="2468898" y="1584557"/>
            <a:ext cx="1792603" cy="10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000"/>
            </a:pPr>
            <a:r>
              <a:rPr lang="ko-KR" altLang="en-US" dirty="0">
                <a:solidFill>
                  <a:srgbClr val="5F7D95"/>
                </a:solidFill>
              </a:rPr>
              <a:t>실시간 거래에 대해 요구된 시간 내에 데이터를 처리하는</a:t>
            </a:r>
            <a:endParaRPr lang="en-US" altLang="ko-KR" dirty="0">
              <a:solidFill>
                <a:srgbClr val="5F7D95"/>
              </a:solidFill>
            </a:endParaRPr>
          </a:p>
          <a:p>
            <a:pPr algn="ctr">
              <a:buSzPts val="1000"/>
            </a:pPr>
            <a:r>
              <a:rPr lang="ko-KR" altLang="en-US" dirty="0">
                <a:solidFill>
                  <a:srgbClr val="5F7D95"/>
                </a:solidFill>
              </a:rPr>
              <a:t>업무</a:t>
            </a:r>
            <a:endParaRPr lang="en-US" dirty="0">
              <a:solidFill>
                <a:srgbClr val="5F7D95"/>
              </a:solidFill>
            </a:endParaRPr>
          </a:p>
        </p:txBody>
      </p:sp>
      <p:sp>
        <p:nvSpPr>
          <p:cNvPr id="7" name="Google Shape;370;p49">
            <a:extLst>
              <a:ext uri="{FF2B5EF4-FFF2-40B4-BE49-F238E27FC236}">
                <a16:creationId xmlns:a16="http://schemas.microsoft.com/office/drawing/2014/main" id="{15F90F8D-D5F0-FC63-6940-C09F319A0449}"/>
              </a:ext>
            </a:extLst>
          </p:cNvPr>
          <p:cNvSpPr txBox="1">
            <a:spLocks/>
          </p:cNvSpPr>
          <p:nvPr/>
        </p:nvSpPr>
        <p:spPr>
          <a:xfrm>
            <a:off x="4873304" y="878634"/>
            <a:ext cx="1792603" cy="6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400"/>
            </a:pPr>
            <a:r>
              <a:rPr lang="ko-KR" altLang="en-US" sz="2000" u="sng" dirty="0">
                <a:solidFill>
                  <a:schemeClr val="bg2"/>
                </a:solidFill>
              </a:rPr>
              <a:t>배치</a:t>
            </a:r>
          </a:p>
        </p:txBody>
      </p:sp>
      <p:sp>
        <p:nvSpPr>
          <p:cNvPr id="8" name="Google Shape;371;p49">
            <a:extLst>
              <a:ext uri="{FF2B5EF4-FFF2-40B4-BE49-F238E27FC236}">
                <a16:creationId xmlns:a16="http://schemas.microsoft.com/office/drawing/2014/main" id="{3D727376-68BF-8FC2-ED5F-8093275C0A4E}"/>
              </a:ext>
            </a:extLst>
          </p:cNvPr>
          <p:cNvSpPr txBox="1">
            <a:spLocks/>
          </p:cNvSpPr>
          <p:nvPr/>
        </p:nvSpPr>
        <p:spPr>
          <a:xfrm>
            <a:off x="4873304" y="1582668"/>
            <a:ext cx="1792603" cy="97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000"/>
            </a:pPr>
            <a:r>
              <a:rPr lang="ko-KR" altLang="en-US" dirty="0">
                <a:solidFill>
                  <a:srgbClr val="5F7D95"/>
                </a:solidFill>
              </a:rPr>
              <a:t>거래 데이터를 일정기간 수집 후 일괄 처리하는 업무</a:t>
            </a:r>
            <a:endParaRPr lang="en-US" dirty="0">
              <a:solidFill>
                <a:srgbClr val="5F7D95"/>
              </a:solidFill>
            </a:endParaRPr>
          </a:p>
        </p:txBody>
      </p:sp>
      <p:sp>
        <p:nvSpPr>
          <p:cNvPr id="9" name="Google Shape;372;p49">
            <a:extLst>
              <a:ext uri="{FF2B5EF4-FFF2-40B4-BE49-F238E27FC236}">
                <a16:creationId xmlns:a16="http://schemas.microsoft.com/office/drawing/2014/main" id="{135DAA97-8D00-F461-1937-71AFDAE06CFF}"/>
              </a:ext>
            </a:extLst>
          </p:cNvPr>
          <p:cNvSpPr txBox="1">
            <a:spLocks/>
          </p:cNvSpPr>
          <p:nvPr/>
        </p:nvSpPr>
        <p:spPr>
          <a:xfrm>
            <a:off x="3675112" y="2987645"/>
            <a:ext cx="1792603" cy="6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400"/>
            </a:pPr>
            <a:r>
              <a:rPr lang="ko-KR" altLang="en-US" sz="2000" u="sng" dirty="0">
                <a:solidFill>
                  <a:schemeClr val="bg2"/>
                </a:solidFill>
              </a:rPr>
              <a:t>백오피스</a:t>
            </a:r>
          </a:p>
        </p:txBody>
      </p:sp>
      <p:sp>
        <p:nvSpPr>
          <p:cNvPr id="10" name="Google Shape;373;p49">
            <a:extLst>
              <a:ext uri="{FF2B5EF4-FFF2-40B4-BE49-F238E27FC236}">
                <a16:creationId xmlns:a16="http://schemas.microsoft.com/office/drawing/2014/main" id="{FE081476-90FC-DC72-CF6B-F2E893EFAB03}"/>
              </a:ext>
            </a:extLst>
          </p:cNvPr>
          <p:cNvSpPr txBox="1">
            <a:spLocks/>
          </p:cNvSpPr>
          <p:nvPr/>
        </p:nvSpPr>
        <p:spPr>
          <a:xfrm>
            <a:off x="3675112" y="3742834"/>
            <a:ext cx="1792603" cy="854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000"/>
            </a:pPr>
            <a:r>
              <a:rPr lang="ko-KR" altLang="en-US" dirty="0">
                <a:solidFill>
                  <a:srgbClr val="5F7D95"/>
                </a:solidFill>
              </a:rPr>
              <a:t>가맹점</a:t>
            </a:r>
            <a:r>
              <a:rPr lang="en-US" altLang="ko-KR" dirty="0">
                <a:solidFill>
                  <a:srgbClr val="5F7D95"/>
                </a:solidFill>
              </a:rPr>
              <a:t>, </a:t>
            </a:r>
            <a:r>
              <a:rPr lang="ko-KR" altLang="en-US" dirty="0">
                <a:solidFill>
                  <a:srgbClr val="5F7D95"/>
                </a:solidFill>
              </a:rPr>
              <a:t>카드</a:t>
            </a:r>
            <a:r>
              <a:rPr lang="en-US" altLang="ko-KR" dirty="0">
                <a:solidFill>
                  <a:srgbClr val="5F7D95"/>
                </a:solidFill>
              </a:rPr>
              <a:t>BIN, </a:t>
            </a:r>
            <a:r>
              <a:rPr lang="ko-KR" altLang="en-US" dirty="0">
                <a:solidFill>
                  <a:srgbClr val="5F7D95"/>
                </a:solidFill>
              </a:rPr>
              <a:t>거래 등 </a:t>
            </a:r>
            <a:r>
              <a:rPr lang="en-US" altLang="ko-KR" dirty="0">
                <a:solidFill>
                  <a:srgbClr val="5F7D95"/>
                </a:solidFill>
              </a:rPr>
              <a:t>VAN</a:t>
            </a:r>
            <a:r>
              <a:rPr lang="ko-KR" altLang="en-US" dirty="0">
                <a:solidFill>
                  <a:srgbClr val="5F7D95"/>
                </a:solidFill>
              </a:rPr>
              <a:t> 관련 지원 업무</a:t>
            </a:r>
            <a:endParaRPr lang="en-US" dirty="0">
              <a:solidFill>
                <a:srgbClr val="5F7D95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BFACACF-0301-8823-A054-B4A9FC258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636" y="910350"/>
            <a:ext cx="6612702" cy="332280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564969-3E69-A8D4-BA4A-96E50A1A4BC3}"/>
              </a:ext>
            </a:extLst>
          </p:cNvPr>
          <p:cNvSpPr/>
          <p:nvPr/>
        </p:nvSpPr>
        <p:spPr>
          <a:xfrm>
            <a:off x="0" y="-19050"/>
            <a:ext cx="9144000" cy="5143500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</a:t>
            </a:r>
          </a:p>
          <a:p>
            <a:pPr algn="ctr"/>
            <a:r>
              <a:rPr lang="en-US" altLang="ko-KR" sz="8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</a:p>
          <a:p>
            <a:pPr algn="ctr"/>
            <a:r>
              <a:rPr lang="en-US" altLang="ko-KR" sz="8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CODE?</a:t>
            </a:r>
            <a:endParaRPr lang="ko-KR" altLang="en-US" sz="8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891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>
            <a:spLocks noGrp="1"/>
          </p:cNvSpPr>
          <p:nvPr>
            <p:ph type="subTitle" idx="1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594" indent="-228594" algn="ctr">
              <a:buSzPts val="1000"/>
              <a:buAutoNum type="arabicPeriod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요구사항 정의서</a:t>
            </a:r>
          </a:p>
        </p:txBody>
      </p:sp>
      <p:sp>
        <p:nvSpPr>
          <p:cNvPr id="349" name="Google Shape;349;p47"/>
          <p:cNvSpPr txBox="1">
            <a:spLocks noGrp="1"/>
          </p:cNvSpPr>
          <p:nvPr>
            <p:ph type="ctrTitle"/>
          </p:nvPr>
        </p:nvSpPr>
        <p:spPr>
          <a:xfrm flipH="1">
            <a:off x="565150" y="2236500"/>
            <a:ext cx="374655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" sz="4000" dirty="0">
                <a:latin typeface="Squada One" panose="020B0600000101010101" charset="0"/>
                <a:ea typeface="+mj-ea"/>
              </a:rPr>
              <a:t>02</a:t>
            </a:r>
            <a:r>
              <a:rPr lang="es" dirty="0">
                <a:latin typeface="+mj-ea"/>
                <a:ea typeface="+mj-ea"/>
              </a:rPr>
              <a:t> -</a:t>
            </a:r>
            <a:r>
              <a:rPr lang="ko-KR" altLang="en-US" dirty="0">
                <a:latin typeface="+mj-ea"/>
                <a:ea typeface="+mj-ea"/>
              </a:rPr>
              <a:t>요구사항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07308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4" y="1"/>
            <a:ext cx="5611663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2-1. </a:t>
            </a:r>
            <a:r>
              <a:rPr lang="ko-KR" altLang="en-US" sz="2500" dirty="0">
                <a:latin typeface="+mj-ea"/>
                <a:ea typeface="+mj-ea"/>
              </a:rPr>
              <a:t>요구사항 정의서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온라인 </a:t>
            </a:r>
            <a:r>
              <a:rPr lang="en-US" altLang="ko-KR" sz="2500" dirty="0">
                <a:latin typeface="+mj-ea"/>
                <a:ea typeface="+mj-ea"/>
              </a:rPr>
              <a:t>#1</a:t>
            </a:r>
            <a:endParaRPr lang="ko-KR" altLang="en-US" sz="25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5AE5ED-C400-27F8-6422-6413DC4032E4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02 -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요구사항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710278A-9D4F-2200-A293-FE6E19328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718565"/>
              </p:ext>
            </p:extLst>
          </p:nvPr>
        </p:nvGraphicFramePr>
        <p:xfrm>
          <a:off x="311150" y="814192"/>
          <a:ext cx="8521699" cy="41850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5664">
                  <a:extLst>
                    <a:ext uri="{9D8B030D-6E8A-4147-A177-3AD203B41FA5}">
                      <a16:colId xmlns:a16="http://schemas.microsoft.com/office/drawing/2014/main" val="1035863995"/>
                    </a:ext>
                  </a:extLst>
                </a:gridCol>
                <a:gridCol w="682366">
                  <a:extLst>
                    <a:ext uri="{9D8B030D-6E8A-4147-A177-3AD203B41FA5}">
                      <a16:colId xmlns:a16="http://schemas.microsoft.com/office/drawing/2014/main" val="4047115404"/>
                    </a:ext>
                  </a:extLst>
                </a:gridCol>
                <a:gridCol w="682366">
                  <a:extLst>
                    <a:ext uri="{9D8B030D-6E8A-4147-A177-3AD203B41FA5}">
                      <a16:colId xmlns:a16="http://schemas.microsoft.com/office/drawing/2014/main" val="1655562818"/>
                    </a:ext>
                  </a:extLst>
                </a:gridCol>
                <a:gridCol w="1527450">
                  <a:extLst>
                    <a:ext uri="{9D8B030D-6E8A-4147-A177-3AD203B41FA5}">
                      <a16:colId xmlns:a16="http://schemas.microsoft.com/office/drawing/2014/main" val="3969157864"/>
                    </a:ext>
                  </a:extLst>
                </a:gridCol>
                <a:gridCol w="2209815">
                  <a:extLst>
                    <a:ext uri="{9D8B030D-6E8A-4147-A177-3AD203B41FA5}">
                      <a16:colId xmlns:a16="http://schemas.microsoft.com/office/drawing/2014/main" val="2453797601"/>
                    </a:ext>
                  </a:extLst>
                </a:gridCol>
                <a:gridCol w="1826641">
                  <a:extLst>
                    <a:ext uri="{9D8B030D-6E8A-4147-A177-3AD203B41FA5}">
                      <a16:colId xmlns:a16="http://schemas.microsoft.com/office/drawing/2014/main" val="3199546016"/>
                    </a:ext>
                  </a:extLst>
                </a:gridCol>
                <a:gridCol w="499964">
                  <a:extLst>
                    <a:ext uri="{9D8B030D-6E8A-4147-A177-3AD203B41FA5}">
                      <a16:colId xmlns:a16="http://schemas.microsoft.com/office/drawing/2014/main" val="1209516501"/>
                    </a:ext>
                  </a:extLst>
                </a:gridCol>
                <a:gridCol w="373989">
                  <a:extLst>
                    <a:ext uri="{9D8B030D-6E8A-4147-A177-3AD203B41FA5}">
                      <a16:colId xmlns:a16="http://schemas.microsoft.com/office/drawing/2014/main" val="1910545671"/>
                    </a:ext>
                  </a:extLst>
                </a:gridCol>
                <a:gridCol w="283444">
                  <a:extLst>
                    <a:ext uri="{9D8B030D-6E8A-4147-A177-3AD203B41FA5}">
                      <a16:colId xmlns:a16="http://schemas.microsoft.com/office/drawing/2014/main" val="277204815"/>
                    </a:ext>
                  </a:extLst>
                </a:gridCol>
              </a:tblGrid>
              <a:tr h="3519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도메인명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요구사항명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FUNCTION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FUNCTION 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상세내역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기타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00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비기능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수용여부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분류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323838"/>
                  </a:ext>
                </a:extLst>
              </a:tr>
              <a:tr h="1193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온라인 업무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TCP/IP 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전문 송신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수신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전문 송신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수신 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TIMEOUT 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설정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전문전송부터 전문수신 까지의 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TIMEOUT 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시간은 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검증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2531783641"/>
                  </a:ext>
                </a:extLst>
              </a:tr>
              <a:tr h="1193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온라인 업무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전문 정합성 검증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bizChk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Server 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전문 수신 후 수신전문 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SIZE 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체크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거래일자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단말기번호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거래종류 및 수신 전문 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를 체크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검증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3117000816"/>
                  </a:ext>
                </a:extLst>
              </a:tr>
              <a:tr h="1193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온라인 업무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승인 처리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cSizeChk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카드번호 자리수 체크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카드번호가 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자리 미만은 거절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검증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1452642454"/>
                  </a:ext>
                </a:extLst>
              </a:tr>
              <a:tr h="1193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온라인 업무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승인 처리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cStartChk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시작 카드번호 체크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카드번호의 첫번째 번호가 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로 시작하지 않는 카드 거절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검증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2720871095"/>
                  </a:ext>
                </a:extLst>
              </a:tr>
              <a:tr h="1193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온라인 업무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승인 처리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cLimChk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카드 유효기간 체크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yymm 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검증 과정에서 현재 년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월 보다 적은 경우 거절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검증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3223562021"/>
                  </a:ext>
                </a:extLst>
              </a:tr>
              <a:tr h="1193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온라인 업무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승인 처리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cAmtChk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금액 체크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원 이상 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1,000,000,000 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까지 승인 가능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검증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3272059180"/>
                  </a:ext>
                </a:extLst>
              </a:tr>
              <a:tr h="1193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온라인 업무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승인 처리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cInstChk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할부개월 수 체크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00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개월 부터 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개월 까지 가능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00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이면 일시불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검증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3159157276"/>
                  </a:ext>
                </a:extLst>
              </a:tr>
              <a:tr h="1193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온라인 업무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승인 처리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할부개월 수 체크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금액 체크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승인요청금액이 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만원 이상인 경우만 할부 개월 수 검증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검증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498948917"/>
                  </a:ext>
                </a:extLst>
              </a:tr>
              <a:tr h="1193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온라인 업무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승인 처리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할부개월 수 체크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금액 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+ 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개월 체크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승인요청금액이 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만원 </a:t>
                      </a:r>
                      <a:r>
                        <a:rPr lang="ko-KR" altLang="en-US" sz="50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미만인경우는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00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개월만 가능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요구 수정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전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 5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만원상인 경우 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02~12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개월까지 가능 </a:t>
                      </a:r>
                      <a:r>
                        <a:rPr lang="ko-KR" altLang="en-US" sz="50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한거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삭제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검증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4085145087"/>
                  </a:ext>
                </a:extLst>
              </a:tr>
              <a:tr h="3581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온라인 업무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신용카드 승인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신용카드 승인처리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카드번호</a:t>
                      </a:r>
                      <a:r>
                        <a:rPr lang="en-US" altLang="ko-KR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유효기간</a:t>
                      </a:r>
                      <a:r>
                        <a:rPr lang="en-US" altLang="ko-KR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금액</a:t>
                      </a:r>
                      <a:r>
                        <a:rPr lang="en-US" altLang="ko-KR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80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할부개월</a:t>
                      </a:r>
                      <a:r>
                        <a:rPr lang="ko-KR" altLang="en-US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수 검증 후 승인 처리</a:t>
                      </a:r>
                      <a:r>
                        <a:rPr lang="en-US" altLang="ko-KR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승인가능한경우</a:t>
                      </a:r>
                      <a:r>
                        <a:rPr lang="ko-KR" altLang="en-US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승인번호는 </a:t>
                      </a:r>
                      <a:r>
                        <a:rPr lang="en-US" altLang="ko-KR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YYMMDD+HHMMSS+</a:t>
                      </a:r>
                      <a:r>
                        <a:rPr lang="ko-KR" altLang="en-US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일련번호 </a:t>
                      </a:r>
                      <a:r>
                        <a:rPr lang="en-US" altLang="ko-KR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자리로 세팅</a:t>
                      </a:r>
                      <a:br>
                        <a:rPr lang="ko-KR" altLang="en-US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거래종류 </a:t>
                      </a:r>
                      <a:r>
                        <a:rPr lang="en-US" altLang="ko-KR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01</a:t>
                      </a:r>
                      <a:r>
                        <a:rPr lang="ko-KR" altLang="en-US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번</a:t>
                      </a:r>
                      <a:r>
                        <a:rPr lang="en-US" altLang="ko-KR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고객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4272192260"/>
                  </a:ext>
                </a:extLst>
              </a:tr>
              <a:tr h="2387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000000"/>
                          </a:solidFill>
                          <a:effectLst/>
                        </a:rPr>
                        <a:t>온라인 업무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000000"/>
                          </a:solidFill>
                          <a:effectLst/>
                        </a:rPr>
                        <a:t>신용카드 취소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000000"/>
                          </a:solidFill>
                          <a:effectLst/>
                        </a:rPr>
                        <a:t>신용카드 취소처리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거래일자</a:t>
                      </a:r>
                      <a:r>
                        <a:rPr lang="en-US" altLang="ko-KR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단말기번호</a:t>
                      </a:r>
                      <a:r>
                        <a:rPr lang="en-US" altLang="ko-KR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카드정보</a:t>
                      </a:r>
                      <a:r>
                        <a:rPr lang="en-US" altLang="ko-KR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승인번호로 거래원장 검색하여 처리</a:t>
                      </a:r>
                      <a:r>
                        <a:rPr lang="en-US" altLang="ko-KR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거래원장 검색 후 원거래가 승인인 경우 취소 정상처리</a:t>
                      </a:r>
                      <a:br>
                        <a:rPr lang="ko-KR" altLang="en-US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거래종류 </a:t>
                      </a:r>
                      <a:r>
                        <a:rPr lang="en-US" altLang="ko-KR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02</a:t>
                      </a:r>
                      <a:r>
                        <a:rPr lang="ko-KR" altLang="en-US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번</a:t>
                      </a:r>
                      <a:r>
                        <a:rPr lang="en-US" altLang="ko-KR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고객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1724655532"/>
                  </a:ext>
                </a:extLst>
              </a:tr>
              <a:tr h="1193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온라인 업무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신용카드 거절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신용카드 거절처리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정합성 검증 후 오류인 경우에는 거절 처리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카드번호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유효기간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금액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50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할부개월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수 검증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처리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2096022994"/>
                  </a:ext>
                </a:extLst>
              </a:tr>
              <a:tr h="1193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온라인 업무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승인 처리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setApprove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승인가능한 경우에는 승인번호 채번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승인번호는 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yymmdd + hhmmss + 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일련번호로 세팅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처리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2857676167"/>
                  </a:ext>
                </a:extLst>
              </a:tr>
              <a:tr h="1193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온라인 업무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거래원장 저장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saveTlf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승인거래시 거래원장에 저장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승인거래시 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Server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에서 처리 후 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Client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에 전송하기 전에 거래원장에 저장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저장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186776264"/>
                  </a:ext>
                </a:extLst>
              </a:tr>
              <a:tr h="1193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온라인 업무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거래원장 저장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취소거래시 거래원장에 저장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취소거래시 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Server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에서 처리 후 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Client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에 전송하기 전에 거래원장에 저장 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저장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3775603530"/>
                  </a:ext>
                </a:extLst>
              </a:tr>
              <a:tr h="1193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온라인 업무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거래원장 저장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정상취소시 거래원장에 수정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정상취소시 거래원장에 저장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정상취소시 </a:t>
                      </a:r>
                      <a:r>
                        <a:rPr lang="ko-KR" altLang="en-US" sz="50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원거래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취소구분에 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'C' 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표시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저장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3616024976"/>
                  </a:ext>
                </a:extLst>
              </a:tr>
              <a:tr h="1193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온라인 업무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거래원장 저장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망상 취소시 거래원장에 저장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수정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망상취소시 거래원장에 저장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망상취소시 </a:t>
                      </a:r>
                      <a:r>
                        <a:rPr lang="ko-KR" altLang="en-US" sz="50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원거래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취소구분에 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'R' 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표시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저장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2716065478"/>
                  </a:ext>
                </a:extLst>
              </a:tr>
              <a:tr h="1193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온라인 업무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Client 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전문 송신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수신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telSR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Client 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전문 송신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수신 순서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Cennect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-&gt; 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전문전송 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-&gt; 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전문 수신 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-&gt; Close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처리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1736191169"/>
                  </a:ext>
                </a:extLst>
              </a:tr>
              <a:tr h="1193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온라인 업무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TCP/IP 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전문 송신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수신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timeChk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전문 송신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수신 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TIMEOUT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시 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Client 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조치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전문전송시 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TIMEOUT 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발생하면 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Client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는 서버와 통신 종료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TIMEOUT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의 경우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망상취소 요청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처리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1147740730"/>
                  </a:ext>
                </a:extLst>
              </a:tr>
              <a:tr h="1193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온라인 업무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전문 정합성 검증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Server 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전문 수신 후 거절처리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정합성 검증 후 오류인 경우에는 거절 처리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처리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4215340508"/>
                  </a:ext>
                </a:extLst>
              </a:tr>
              <a:tr h="2259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온라인 업무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단말기번호 정합성 검증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termChk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단말기 번호 검증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단말기 원장에서 검색 후 등록된 단말기만 처리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50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그외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거절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처리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1995548389"/>
                  </a:ext>
                </a:extLst>
              </a:tr>
              <a:tr h="1193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온라인 업무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취소 처리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cancleChk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취소 처리시 검색 요건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거래일자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단말기번호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카드정보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승인번호로 거래원장 검색하여 처리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처리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3644407609"/>
                  </a:ext>
                </a:extLst>
              </a:tr>
              <a:tr h="1193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온라인 업무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취소 처리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정상 처리 및 거절처리 요건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원거래가 승인인 경우에만 취소 정상처리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그 외 거절처리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취소구문 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'</a:t>
                      </a:r>
                      <a:r>
                        <a:rPr 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C'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처리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532002767"/>
                  </a:ext>
                </a:extLst>
              </a:tr>
              <a:tr h="1193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온라인 업무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신용카드 망상취소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신용카드 망상취소 처리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통신이 원활하지 않거나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단말기에 문제가 있는 경우 자체 취소처리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TIMEOUT 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시간은 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 (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거래종류 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08</a:t>
                      </a:r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번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처리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635453448"/>
                  </a:ext>
                </a:extLst>
              </a:tr>
              <a:tr h="1193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온라인 업무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망상 취소 처리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망상 취소 처리시 자체처리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Server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에서 거래일자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단말기번호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카드정보로 거래원장 검색하여 처리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취소구문 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'</a:t>
                      </a:r>
                      <a:r>
                        <a:rPr 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R'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처리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2809107076"/>
                  </a:ext>
                </a:extLst>
              </a:tr>
              <a:tr h="1193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온라인 업무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망상 취소 처리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　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단말기 망상취소 처리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solidFill>
                            <a:srgbClr val="000000"/>
                          </a:solidFill>
                          <a:effectLst/>
                        </a:rPr>
                        <a:t>단말기 에서 망상취소 요청 전문 생성 후 처리</a:t>
                      </a:r>
                      <a:r>
                        <a:rPr lang="en-US" altLang="ko-KR" sz="500" u="none" strike="noStrike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취소구문 </a:t>
                      </a:r>
                      <a:r>
                        <a:rPr lang="en-US" altLang="ko-KR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'</a:t>
                      </a:r>
                      <a:r>
                        <a:rPr 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R'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기능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처리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2340688924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E1B654D-3F3D-559C-572C-33A976DDFBF2}"/>
              </a:ext>
            </a:extLst>
          </p:cNvPr>
          <p:cNvSpPr/>
          <p:nvPr/>
        </p:nvSpPr>
        <p:spPr>
          <a:xfrm>
            <a:off x="311150" y="2254686"/>
            <a:ext cx="8521699" cy="85244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241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49C6D5-FF33-F7F7-A852-1CB0E6FE6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723554"/>
              </p:ext>
            </p:extLst>
          </p:nvPr>
        </p:nvGraphicFramePr>
        <p:xfrm>
          <a:off x="246276" y="1116075"/>
          <a:ext cx="8537149" cy="10326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8352">
                  <a:extLst>
                    <a:ext uri="{9D8B030D-6E8A-4147-A177-3AD203B41FA5}">
                      <a16:colId xmlns:a16="http://schemas.microsoft.com/office/drawing/2014/main" val="481591476"/>
                    </a:ext>
                  </a:extLst>
                </a:gridCol>
                <a:gridCol w="975487">
                  <a:extLst>
                    <a:ext uri="{9D8B030D-6E8A-4147-A177-3AD203B41FA5}">
                      <a16:colId xmlns:a16="http://schemas.microsoft.com/office/drawing/2014/main" val="369279936"/>
                    </a:ext>
                  </a:extLst>
                </a:gridCol>
                <a:gridCol w="1628606">
                  <a:extLst>
                    <a:ext uri="{9D8B030D-6E8A-4147-A177-3AD203B41FA5}">
                      <a16:colId xmlns:a16="http://schemas.microsoft.com/office/drawing/2014/main" val="2122496480"/>
                    </a:ext>
                  </a:extLst>
                </a:gridCol>
                <a:gridCol w="2708469">
                  <a:extLst>
                    <a:ext uri="{9D8B030D-6E8A-4147-A177-3AD203B41FA5}">
                      <a16:colId xmlns:a16="http://schemas.microsoft.com/office/drawing/2014/main" val="108365300"/>
                    </a:ext>
                  </a:extLst>
                </a:gridCol>
                <a:gridCol w="2238831">
                  <a:extLst>
                    <a:ext uri="{9D8B030D-6E8A-4147-A177-3AD203B41FA5}">
                      <a16:colId xmlns:a16="http://schemas.microsoft.com/office/drawing/2014/main" val="1166135140"/>
                    </a:ext>
                  </a:extLst>
                </a:gridCol>
                <a:gridCol w="347404">
                  <a:extLst>
                    <a:ext uri="{9D8B030D-6E8A-4147-A177-3AD203B41FA5}">
                      <a16:colId xmlns:a16="http://schemas.microsoft.com/office/drawing/2014/main" val="259126288"/>
                    </a:ext>
                  </a:extLst>
                </a:gridCol>
              </a:tblGrid>
              <a:tr h="5143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도메인명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요구사항명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FUNCTION </a:t>
                      </a:r>
                      <a:r>
                        <a:rPr lang="ko-KR" altLang="en-US" sz="12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설명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상세내역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기타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분류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670802"/>
                  </a:ext>
                </a:extLst>
              </a:tr>
              <a:tr h="5182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배치 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000000"/>
                          </a:solidFill>
                          <a:effectLst/>
                        </a:rPr>
                        <a:t>D-1</a:t>
                      </a:r>
                      <a:r>
                        <a:rPr lang="ko-KR" alt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일 거래내역 이동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D-1</a:t>
                      </a:r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일 거래 거래내역 이동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거래 내역 테이블에서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D-1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거래내역을 배치 거래 내역 테이블로 이동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배치 거래 내역 테이블 사용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고객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3886338568"/>
                  </a:ext>
                </a:extLst>
              </a:tr>
            </a:tbl>
          </a:graphicData>
        </a:graphic>
      </p:graphicFrame>
      <p:sp>
        <p:nvSpPr>
          <p:cNvPr id="9" name="Google Shape;545;p58">
            <a:extLst>
              <a:ext uri="{FF2B5EF4-FFF2-40B4-BE49-F238E27FC236}">
                <a16:creationId xmlns:a16="http://schemas.microsoft.com/office/drawing/2014/main" id="{838DF623-4A99-2B2D-465A-A4DA6C6EFF2C}"/>
              </a:ext>
            </a:extLst>
          </p:cNvPr>
          <p:cNvSpPr txBox="1">
            <a:spLocks/>
          </p:cNvSpPr>
          <p:nvPr/>
        </p:nvSpPr>
        <p:spPr>
          <a:xfrm flipH="1">
            <a:off x="-2" y="1"/>
            <a:ext cx="6300594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altLang="ko-KR" sz="2500" dirty="0">
                <a:latin typeface="+mj-ea"/>
                <a:ea typeface="+mj-ea"/>
              </a:rPr>
              <a:t>2-1. </a:t>
            </a:r>
            <a:r>
              <a:rPr lang="ko-KR" altLang="en-US" sz="2500" dirty="0">
                <a:latin typeface="+mj-ea"/>
                <a:ea typeface="+mj-ea"/>
              </a:rPr>
              <a:t>요구사항 정의서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배치</a:t>
            </a:r>
            <a:r>
              <a:rPr lang="en-US" altLang="ko-KR" sz="2500" dirty="0">
                <a:latin typeface="+mj-ea"/>
                <a:ea typeface="+mj-ea"/>
              </a:rPr>
              <a:t>,</a:t>
            </a:r>
            <a:r>
              <a:rPr lang="ko-KR" altLang="en-US" sz="2500" dirty="0">
                <a:latin typeface="+mj-ea"/>
                <a:ea typeface="+mj-ea"/>
              </a:rPr>
              <a:t> 백오피스 </a:t>
            </a:r>
            <a:r>
              <a:rPr lang="en-US" altLang="ko-KR" sz="2500" dirty="0">
                <a:latin typeface="+mj-ea"/>
                <a:ea typeface="+mj-ea"/>
              </a:rPr>
              <a:t>#1</a:t>
            </a:r>
            <a:endParaRPr lang="ko-KR" altLang="en-US" sz="25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FCDB93-B8ED-7595-B655-811449F8DC93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02 -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요구사항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61DBA4-68D5-BEE9-25D5-3BE248173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620161"/>
              </p:ext>
            </p:extLst>
          </p:nvPr>
        </p:nvGraphicFramePr>
        <p:xfrm>
          <a:off x="246277" y="2620102"/>
          <a:ext cx="8537148" cy="17258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6709">
                  <a:extLst>
                    <a:ext uri="{9D8B030D-6E8A-4147-A177-3AD203B41FA5}">
                      <a16:colId xmlns:a16="http://schemas.microsoft.com/office/drawing/2014/main" val="1280834136"/>
                    </a:ext>
                  </a:extLst>
                </a:gridCol>
                <a:gridCol w="956239">
                  <a:extLst>
                    <a:ext uri="{9D8B030D-6E8A-4147-A177-3AD203B41FA5}">
                      <a16:colId xmlns:a16="http://schemas.microsoft.com/office/drawing/2014/main" val="382166279"/>
                    </a:ext>
                  </a:extLst>
                </a:gridCol>
                <a:gridCol w="1639496">
                  <a:extLst>
                    <a:ext uri="{9D8B030D-6E8A-4147-A177-3AD203B41FA5}">
                      <a16:colId xmlns:a16="http://schemas.microsoft.com/office/drawing/2014/main" val="3520726825"/>
                    </a:ext>
                  </a:extLst>
                </a:gridCol>
                <a:gridCol w="2708470">
                  <a:extLst>
                    <a:ext uri="{9D8B030D-6E8A-4147-A177-3AD203B41FA5}">
                      <a16:colId xmlns:a16="http://schemas.microsoft.com/office/drawing/2014/main" val="2041372421"/>
                    </a:ext>
                  </a:extLst>
                </a:gridCol>
                <a:gridCol w="2238830">
                  <a:extLst>
                    <a:ext uri="{9D8B030D-6E8A-4147-A177-3AD203B41FA5}">
                      <a16:colId xmlns:a16="http://schemas.microsoft.com/office/drawing/2014/main" val="1348009435"/>
                    </a:ext>
                  </a:extLst>
                </a:gridCol>
                <a:gridCol w="347404">
                  <a:extLst>
                    <a:ext uri="{9D8B030D-6E8A-4147-A177-3AD203B41FA5}">
                      <a16:colId xmlns:a16="http://schemas.microsoft.com/office/drawing/2014/main" val="2638387774"/>
                    </a:ext>
                  </a:extLst>
                </a:gridCol>
              </a:tblGrid>
              <a:tr h="3471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도메인명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41" marR="3941" marT="3941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요구사항명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41" marR="3941" marT="3941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FUNCTION </a:t>
                      </a:r>
                      <a:r>
                        <a:rPr lang="ko-KR" altLang="en-US" sz="12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설명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41" marR="3941" marT="3941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상세내역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41" marR="3941" marT="3941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기타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41" marR="3941" marT="3941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분류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41" marR="3941" marT="3941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146090"/>
                  </a:ext>
                </a:extLst>
              </a:tr>
              <a:tr h="4301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백오피스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41" marR="3941" marT="39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거래 내역 조회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41" marR="3941" marT="39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거래 내역 조회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41" marR="3941" marT="39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거래 내역 조회</a:t>
                      </a:r>
                      <a:r>
                        <a:rPr lang="en-US" altLang="ko-KR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41" marR="3941" marT="39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승인 </a:t>
                      </a:r>
                      <a:r>
                        <a:rPr lang="en-US" altLang="ko-KR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취소 </a:t>
                      </a:r>
                      <a:r>
                        <a:rPr lang="en-US" altLang="ko-KR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카드번호</a:t>
                      </a:r>
                      <a:r>
                        <a:rPr lang="en-US" altLang="ko-KR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금액</a:t>
                      </a:r>
                      <a:r>
                        <a:rPr lang="en-US" altLang="ko-KR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할부 로 조회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41" marR="3941" marT="39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고객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41" marR="3941" marT="3941" marB="0" anchor="ctr"/>
                </a:tc>
                <a:extLst>
                  <a:ext uri="{0D108BD9-81ED-4DB2-BD59-A6C34878D82A}">
                    <a16:rowId xmlns:a16="http://schemas.microsoft.com/office/drawing/2014/main" val="3215555565"/>
                  </a:ext>
                </a:extLst>
              </a:tr>
              <a:tr h="5182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백오피스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41" marR="3941" marT="39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단말기 관리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41" marR="3941" marT="39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단말기 등록</a:t>
                      </a:r>
                      <a:r>
                        <a:rPr lang="en-US" altLang="ko-KR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삭제</a:t>
                      </a:r>
                      <a:r>
                        <a:rPr lang="en-US" altLang="ko-KR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조회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41" marR="3941" marT="39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단말기 원장 등록</a:t>
                      </a:r>
                      <a:r>
                        <a:rPr lang="en-US" altLang="ko-KR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삭제</a:t>
                      </a:r>
                      <a:r>
                        <a:rPr lang="en-US" altLang="ko-KR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조회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41" marR="3941" marT="39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단말기 번호</a:t>
                      </a:r>
                      <a:r>
                        <a:rPr lang="en-US" altLang="ko-KR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사업자 번호</a:t>
                      </a:r>
                      <a:r>
                        <a:rPr lang="en-US" altLang="ko-KR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개통일자</a:t>
                      </a:r>
                      <a:r>
                        <a:rPr lang="en-US" altLang="ko-KR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해지일자</a:t>
                      </a:r>
                      <a:r>
                        <a:rPr lang="en-US" altLang="ko-KR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단말기 상태로 조회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41" marR="3941" marT="39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고객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41" marR="3941" marT="3941" marB="0" anchor="ctr"/>
                </a:tc>
                <a:extLst>
                  <a:ext uri="{0D108BD9-81ED-4DB2-BD59-A6C34878D82A}">
                    <a16:rowId xmlns:a16="http://schemas.microsoft.com/office/drawing/2014/main" val="3928175612"/>
                  </a:ext>
                </a:extLst>
              </a:tr>
              <a:tr h="4301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백오피스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41" marR="3941" marT="39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카드</a:t>
                      </a:r>
                      <a:r>
                        <a:rPr 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BIN </a:t>
                      </a:r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41" marR="3941" marT="39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카드</a:t>
                      </a:r>
                      <a:r>
                        <a:rPr lang="en-US" altLang="ko-KR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BIN </a:t>
                      </a:r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등록</a:t>
                      </a:r>
                      <a:r>
                        <a:rPr lang="en-US" altLang="ko-KR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삭제</a:t>
                      </a:r>
                      <a:r>
                        <a:rPr lang="en-US" altLang="ko-KR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조회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41" marR="3941" marT="39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카드</a:t>
                      </a:r>
                      <a:r>
                        <a:rPr lang="en-US" altLang="ko-KR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BIN </a:t>
                      </a:r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원장 등록</a:t>
                      </a:r>
                      <a:r>
                        <a:rPr lang="en-US" altLang="ko-KR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삭제</a:t>
                      </a:r>
                      <a:r>
                        <a:rPr lang="en-US" altLang="ko-KR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조회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41" marR="3941" marT="39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카드사 종류</a:t>
                      </a:r>
                      <a:r>
                        <a:rPr lang="en-US" altLang="ko-KR" sz="1100" u="none" strike="noStrike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카드 등록일자</a:t>
                      </a:r>
                      <a:r>
                        <a:rPr lang="en-US" altLang="ko-KR" sz="1100" u="none" strike="noStrike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해지일자</a:t>
                      </a:r>
                      <a:r>
                        <a:rPr lang="en-US" altLang="ko-KR" sz="1100" u="none" strike="noStrike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카드번호로 조회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41" marR="3941" marT="39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고객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41" marR="3941" marT="3941" marB="0" anchor="ctr"/>
                </a:tc>
                <a:extLst>
                  <a:ext uri="{0D108BD9-81ED-4DB2-BD59-A6C34878D82A}">
                    <a16:rowId xmlns:a16="http://schemas.microsoft.com/office/drawing/2014/main" val="1959460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1316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>
            <a:spLocks noGrp="1"/>
          </p:cNvSpPr>
          <p:nvPr>
            <p:ph type="subTitle" idx="1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594" indent="-228594" algn="ctr">
              <a:buSzPts val="1000"/>
              <a:buAutoNum type="arabicPeriod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백오피스 설계</a:t>
            </a:r>
            <a:endParaRPr lang="en-US" altLang="ko-KR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7"/>
          <p:cNvSpPr txBox="1">
            <a:spLocks noGrp="1"/>
          </p:cNvSpPr>
          <p:nvPr>
            <p:ph type="ctrTitle"/>
          </p:nvPr>
        </p:nvSpPr>
        <p:spPr>
          <a:xfrm flipH="1">
            <a:off x="565150" y="2236500"/>
            <a:ext cx="374655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" sz="4000" dirty="0">
                <a:latin typeface="Squada One" panose="020B0600000101010101" charset="0"/>
                <a:ea typeface="+mj-ea"/>
              </a:rPr>
              <a:t>03</a:t>
            </a:r>
            <a:r>
              <a:rPr lang="es" dirty="0">
                <a:latin typeface="+mj-ea"/>
                <a:ea typeface="+mj-ea"/>
              </a:rPr>
              <a:t> -</a:t>
            </a:r>
            <a:r>
              <a:rPr lang="ko-KR" altLang="en-US" dirty="0">
                <a:latin typeface="+mj-ea"/>
                <a:ea typeface="+mj-ea"/>
              </a:rPr>
              <a:t>백오피스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03141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3" y="1"/>
            <a:ext cx="4640895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500" dirty="0">
                <a:latin typeface="+mj-ea"/>
                <a:ea typeface="+mj-ea"/>
              </a:rPr>
              <a:t>3-1. </a:t>
            </a:r>
            <a:r>
              <a:rPr lang="ko-KR" altLang="en-US" sz="2500" dirty="0">
                <a:latin typeface="+mj-ea"/>
                <a:ea typeface="+mj-ea"/>
              </a:rPr>
              <a:t>백오피스 설계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흐름도 </a:t>
            </a:r>
            <a:r>
              <a:rPr lang="en-US" altLang="ko-KR" sz="2500" dirty="0">
                <a:latin typeface="+mj-ea"/>
                <a:ea typeface="+mj-ea"/>
              </a:rPr>
              <a:t>#1</a:t>
            </a:r>
            <a:br>
              <a:rPr lang="en-US" altLang="ko-KR" sz="2500" dirty="0">
                <a:latin typeface="+mj-ea"/>
                <a:ea typeface="+mj-ea"/>
              </a:rPr>
            </a:br>
            <a:endParaRPr sz="25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1A5953-4877-726F-1610-3437C06BC632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chemeClr val="bg2"/>
                </a:solidFill>
                <a:latin typeface="+mj-ea"/>
                <a:ea typeface="+mj-ea"/>
              </a:rPr>
              <a:t>03 -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백오피스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8C6089-F2CE-455F-FFC7-0EB6DDD1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32" y="1183885"/>
            <a:ext cx="3958224" cy="277572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1B7072-60C7-DC37-77CE-0C35AE9FF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446" y="1183885"/>
            <a:ext cx="4067095" cy="2775729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89B972D-4316-958F-8870-8E2247EC12AF}"/>
              </a:ext>
            </a:extLst>
          </p:cNvPr>
          <p:cNvCxnSpPr/>
          <p:nvPr/>
        </p:nvCxnSpPr>
        <p:spPr>
          <a:xfrm>
            <a:off x="4572000" y="644685"/>
            <a:ext cx="0" cy="3802055"/>
          </a:xfrm>
          <a:prstGeom prst="line">
            <a:avLst/>
          </a:prstGeom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513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91B5EA2-87DD-3EE4-0C4A-B05D3954A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85" y="644685"/>
            <a:ext cx="6282232" cy="3854130"/>
          </a:xfrm>
          <a:prstGeom prst="rect">
            <a:avLst/>
          </a:prstGeom>
        </p:spPr>
      </p:pic>
      <p:sp>
        <p:nvSpPr>
          <p:cNvPr id="9" name="Google Shape;545;p58">
            <a:extLst>
              <a:ext uri="{FF2B5EF4-FFF2-40B4-BE49-F238E27FC236}">
                <a16:creationId xmlns:a16="http://schemas.microsoft.com/office/drawing/2014/main" id="{BF9F7910-B548-0BB1-677F-15A8E7DC4A33}"/>
              </a:ext>
            </a:extLst>
          </p:cNvPr>
          <p:cNvSpPr txBox="1">
            <a:spLocks/>
          </p:cNvSpPr>
          <p:nvPr/>
        </p:nvSpPr>
        <p:spPr>
          <a:xfrm flipH="1">
            <a:off x="-4" y="1"/>
            <a:ext cx="5972576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altLang="ko-KR" sz="2500" dirty="0">
                <a:latin typeface="+mj-ea"/>
                <a:ea typeface="+mj-ea"/>
              </a:rPr>
              <a:t>3-1. </a:t>
            </a:r>
            <a:r>
              <a:rPr lang="ko-KR" altLang="en-US" sz="2500" dirty="0">
                <a:latin typeface="+mj-ea"/>
                <a:ea typeface="+mj-ea"/>
              </a:rPr>
              <a:t>백오피스 설계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거래내역 조회 </a:t>
            </a:r>
            <a:r>
              <a:rPr lang="en-US" altLang="ko-KR" sz="2500" dirty="0">
                <a:latin typeface="+mj-ea"/>
                <a:ea typeface="+mj-ea"/>
              </a:rPr>
              <a:t>#1</a:t>
            </a:r>
            <a:endParaRPr lang="ko-KR" altLang="en-US" sz="25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C186E1-5492-05ED-4E98-365627703ACC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chemeClr val="bg2"/>
                </a:solidFill>
                <a:latin typeface="+mj-ea"/>
                <a:ea typeface="+mj-ea"/>
              </a:rPr>
              <a:t>03 -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백오피스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D94FE2-9AA2-34F6-A386-B4794331626F}"/>
              </a:ext>
            </a:extLst>
          </p:cNvPr>
          <p:cNvSpPr txBox="1"/>
          <p:nvPr/>
        </p:nvSpPr>
        <p:spPr>
          <a:xfrm>
            <a:off x="5210826" y="800798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1000000000</a:t>
            </a:r>
            <a:endParaRPr lang="ko-KR" altLang="en-US" sz="800" dirty="0"/>
          </a:p>
        </p:txBody>
      </p:sp>
      <p:sp>
        <p:nvSpPr>
          <p:cNvPr id="5" name="Google Shape;6359;p79">
            <a:extLst>
              <a:ext uri="{FF2B5EF4-FFF2-40B4-BE49-F238E27FC236}">
                <a16:creationId xmlns:a16="http://schemas.microsoft.com/office/drawing/2014/main" id="{B696326C-71EA-7AFB-6ED1-D82B50EB4232}"/>
              </a:ext>
            </a:extLst>
          </p:cNvPr>
          <p:cNvSpPr/>
          <p:nvPr/>
        </p:nvSpPr>
        <p:spPr>
          <a:xfrm>
            <a:off x="3625866" y="819000"/>
            <a:ext cx="125632" cy="126512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7" name="Google Shape;6359;p79">
            <a:extLst>
              <a:ext uri="{FF2B5EF4-FFF2-40B4-BE49-F238E27FC236}">
                <a16:creationId xmlns:a16="http://schemas.microsoft.com/office/drawing/2014/main" id="{E79BA44A-96D7-FEF9-D482-29533FEF0E35}"/>
              </a:ext>
            </a:extLst>
          </p:cNvPr>
          <p:cNvSpPr/>
          <p:nvPr/>
        </p:nvSpPr>
        <p:spPr>
          <a:xfrm>
            <a:off x="2757397" y="827351"/>
            <a:ext cx="125632" cy="126512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473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45;p58">
            <a:extLst>
              <a:ext uri="{FF2B5EF4-FFF2-40B4-BE49-F238E27FC236}">
                <a16:creationId xmlns:a16="http://schemas.microsoft.com/office/drawing/2014/main" id="{4B814EFC-9C20-8BAD-BA1C-4CA46A90FDC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-3" y="1"/>
            <a:ext cx="5417509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500" dirty="0">
                <a:latin typeface="+mj-ea"/>
                <a:ea typeface="+mj-ea"/>
              </a:rPr>
              <a:t>3-1. </a:t>
            </a:r>
            <a:r>
              <a:rPr lang="ko-KR" altLang="en-US" sz="2500" dirty="0">
                <a:latin typeface="+mj-ea"/>
                <a:ea typeface="+mj-ea"/>
              </a:rPr>
              <a:t>백오피스 설계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단말기 조회 </a:t>
            </a:r>
            <a:r>
              <a:rPr lang="en-US" altLang="ko-KR" sz="2500" dirty="0">
                <a:latin typeface="+mj-ea"/>
                <a:ea typeface="+mj-ea"/>
              </a:rPr>
              <a:t>#1</a:t>
            </a:r>
            <a:endParaRPr sz="25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9FF105-53EE-FF57-930A-C024BBCCA779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chemeClr val="bg2"/>
                </a:solidFill>
                <a:latin typeface="+mj-ea"/>
                <a:ea typeface="+mj-ea"/>
              </a:rPr>
              <a:t>03 -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백오피스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5450DB-F9FA-6F91-F8FF-6D8EFE341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84" y="644685"/>
            <a:ext cx="6282232" cy="385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30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목차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09" name="Google Shape;309;p44"/>
          <p:cNvSpPr txBox="1">
            <a:spLocks noGrp="1"/>
          </p:cNvSpPr>
          <p:nvPr>
            <p:ph type="ctrTitle"/>
          </p:nvPr>
        </p:nvSpPr>
        <p:spPr>
          <a:xfrm>
            <a:off x="123306" y="204001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" dirty="0">
                <a:latin typeface="Arial"/>
                <a:ea typeface="Arial"/>
                <a:cs typeface="Arial"/>
                <a:sym typeface="Arial"/>
              </a:rPr>
              <a:t>개요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4"/>
          <p:cNvSpPr txBox="1">
            <a:spLocks noGrp="1"/>
          </p:cNvSpPr>
          <p:nvPr>
            <p:ph type="subTitle" idx="1"/>
          </p:nvPr>
        </p:nvSpPr>
        <p:spPr>
          <a:xfrm>
            <a:off x="484656" y="2501475"/>
            <a:ext cx="1906500" cy="53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594" indent="-228594">
              <a:buAutoNum type="arabicPeriod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신용거래 중계 시스템</a:t>
            </a:r>
          </a:p>
        </p:txBody>
      </p:sp>
      <p:sp>
        <p:nvSpPr>
          <p:cNvPr id="311" name="Google Shape;311;p44"/>
          <p:cNvSpPr txBox="1">
            <a:spLocks noGrp="1"/>
          </p:cNvSpPr>
          <p:nvPr>
            <p:ph type="title" idx="9"/>
          </p:nvPr>
        </p:nvSpPr>
        <p:spPr>
          <a:xfrm>
            <a:off x="561006" y="16194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01</a:t>
            </a:r>
            <a:endParaRPr dirty="0"/>
          </a:p>
        </p:txBody>
      </p:sp>
      <p:sp>
        <p:nvSpPr>
          <p:cNvPr id="312" name="Google Shape;312;p44"/>
          <p:cNvSpPr txBox="1">
            <a:spLocks noGrp="1"/>
          </p:cNvSpPr>
          <p:nvPr>
            <p:ph type="ctrTitle" idx="2"/>
          </p:nvPr>
        </p:nvSpPr>
        <p:spPr>
          <a:xfrm>
            <a:off x="1190127" y="3587138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일괄 처리하는 배치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4"/>
          <p:cNvSpPr txBox="1">
            <a:spLocks noGrp="1"/>
          </p:cNvSpPr>
          <p:nvPr>
            <p:ph type="subTitle" idx="3"/>
          </p:nvPr>
        </p:nvSpPr>
        <p:spPr>
          <a:xfrm>
            <a:off x="1551477" y="404860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594" indent="-228594">
              <a:buAutoNum type="arabicPeriod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배치 설계</a:t>
            </a:r>
            <a:endParaRPr lang="en-US" altLang="ko-KR" dirty="0">
              <a:latin typeface="Arial"/>
              <a:ea typeface="Arial"/>
              <a:cs typeface="Arial"/>
              <a:sym typeface="Arial"/>
            </a:endParaRPr>
          </a:p>
          <a:p>
            <a:pPr marL="228594" indent="-228594">
              <a:buAutoNum type="arabicPeriod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배치 구현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4"/>
          <p:cNvSpPr txBox="1">
            <a:spLocks noGrp="1"/>
          </p:cNvSpPr>
          <p:nvPr>
            <p:ph type="title" idx="13"/>
          </p:nvPr>
        </p:nvSpPr>
        <p:spPr>
          <a:xfrm>
            <a:off x="1627827" y="316656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05</a:t>
            </a:r>
            <a:endParaRPr dirty="0"/>
          </a:p>
        </p:txBody>
      </p:sp>
      <p:sp>
        <p:nvSpPr>
          <p:cNvPr id="315" name="Google Shape;315;p44"/>
          <p:cNvSpPr txBox="1">
            <a:spLocks noGrp="1"/>
          </p:cNvSpPr>
          <p:nvPr>
            <p:ph type="ctrTitle" idx="4"/>
          </p:nvPr>
        </p:nvSpPr>
        <p:spPr>
          <a:xfrm>
            <a:off x="4158883" y="204001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백오피스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4"/>
          <p:cNvSpPr txBox="1">
            <a:spLocks noGrp="1"/>
          </p:cNvSpPr>
          <p:nvPr>
            <p:ph type="subTitle" idx="5"/>
          </p:nvPr>
        </p:nvSpPr>
        <p:spPr>
          <a:xfrm>
            <a:off x="4520233" y="2501475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594" indent="-228594">
              <a:buAutoNum type="arabicPeriod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백오피스 설계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4"/>
          <p:cNvSpPr txBox="1">
            <a:spLocks noGrp="1"/>
          </p:cNvSpPr>
          <p:nvPr>
            <p:ph type="title" idx="14"/>
          </p:nvPr>
        </p:nvSpPr>
        <p:spPr>
          <a:xfrm>
            <a:off x="4596583" y="16194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03</a:t>
            </a:r>
            <a:endParaRPr dirty="0"/>
          </a:p>
        </p:txBody>
      </p:sp>
      <p:sp>
        <p:nvSpPr>
          <p:cNvPr id="318" name="Google Shape;318;p44"/>
          <p:cNvSpPr txBox="1">
            <a:spLocks noGrp="1"/>
          </p:cNvSpPr>
          <p:nvPr>
            <p:ph type="ctrTitle" idx="6"/>
          </p:nvPr>
        </p:nvSpPr>
        <p:spPr>
          <a:xfrm>
            <a:off x="5272929" y="3587138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>
                <a:latin typeface="Arial"/>
                <a:ea typeface="Arial"/>
                <a:cs typeface="Arial"/>
                <a:sym typeface="Arial"/>
              </a:rPr>
              <a:t>질의응답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4"/>
          <p:cNvSpPr txBox="1">
            <a:spLocks noGrp="1"/>
          </p:cNvSpPr>
          <p:nvPr>
            <p:ph type="title" idx="15"/>
          </p:nvPr>
        </p:nvSpPr>
        <p:spPr>
          <a:xfrm>
            <a:off x="5710629" y="316656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07</a:t>
            </a:r>
            <a:endParaRPr dirty="0"/>
          </a:p>
        </p:txBody>
      </p:sp>
      <p:sp>
        <p:nvSpPr>
          <p:cNvPr id="11" name="Google Shape;315;p44">
            <a:extLst>
              <a:ext uri="{FF2B5EF4-FFF2-40B4-BE49-F238E27FC236}">
                <a16:creationId xmlns:a16="http://schemas.microsoft.com/office/drawing/2014/main" id="{664DCACD-BD2C-62D9-6403-89CAE8B03FC4}"/>
              </a:ext>
            </a:extLst>
          </p:cNvPr>
          <p:cNvSpPr txBox="1">
            <a:spLocks/>
          </p:cNvSpPr>
          <p:nvPr/>
        </p:nvSpPr>
        <p:spPr>
          <a:xfrm>
            <a:off x="2080411" y="2028557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요구사항</a:t>
            </a:r>
          </a:p>
        </p:txBody>
      </p:sp>
      <p:sp>
        <p:nvSpPr>
          <p:cNvPr id="12" name="Google Shape;316;p44">
            <a:extLst>
              <a:ext uri="{FF2B5EF4-FFF2-40B4-BE49-F238E27FC236}">
                <a16:creationId xmlns:a16="http://schemas.microsoft.com/office/drawing/2014/main" id="{FE5EBD6A-9B70-9835-4306-406916611B42}"/>
              </a:ext>
            </a:extLst>
          </p:cNvPr>
          <p:cNvSpPr txBox="1">
            <a:spLocks/>
          </p:cNvSpPr>
          <p:nvPr/>
        </p:nvSpPr>
        <p:spPr>
          <a:xfrm>
            <a:off x="2441761" y="2490019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228594" indent="-228594">
              <a:buAutoNum type="arabicPeriod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요구사항 정의서</a:t>
            </a:r>
            <a:endParaRPr lang="en-US" altLang="ko-KR" dirty="0">
              <a:latin typeface="Arial"/>
              <a:ea typeface="Arial"/>
              <a:cs typeface="Arial"/>
              <a:sym typeface="Arial"/>
            </a:endParaRPr>
          </a:p>
          <a:p>
            <a:pPr marL="228594" indent="-228594">
              <a:buAutoNum type="arabicPeriod"/>
            </a:pPr>
            <a:endParaRPr lang="ko-KR" altLang="en-US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17;p44">
            <a:extLst>
              <a:ext uri="{FF2B5EF4-FFF2-40B4-BE49-F238E27FC236}">
                <a16:creationId xmlns:a16="http://schemas.microsoft.com/office/drawing/2014/main" id="{485BC4EB-CEFF-F740-0944-7A36B2EA85EC}"/>
              </a:ext>
            </a:extLst>
          </p:cNvPr>
          <p:cNvSpPr txBox="1">
            <a:spLocks/>
          </p:cNvSpPr>
          <p:nvPr/>
        </p:nvSpPr>
        <p:spPr>
          <a:xfrm>
            <a:off x="2518111" y="160798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quada One"/>
              <a:buNone/>
              <a:defRPr sz="4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02</a:t>
            </a:r>
          </a:p>
        </p:txBody>
      </p:sp>
      <p:sp>
        <p:nvSpPr>
          <p:cNvPr id="26" name="Google Shape;315;p44">
            <a:extLst>
              <a:ext uri="{FF2B5EF4-FFF2-40B4-BE49-F238E27FC236}">
                <a16:creationId xmlns:a16="http://schemas.microsoft.com/office/drawing/2014/main" id="{4808D969-83CF-0B09-1D49-8915FDE57448}"/>
              </a:ext>
            </a:extLst>
          </p:cNvPr>
          <p:cNvSpPr txBox="1">
            <a:spLocks/>
          </p:cNvSpPr>
          <p:nvPr/>
        </p:nvSpPr>
        <p:spPr>
          <a:xfrm>
            <a:off x="3290907" y="3587138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시연</a:t>
            </a:r>
          </a:p>
        </p:txBody>
      </p:sp>
      <p:sp>
        <p:nvSpPr>
          <p:cNvPr id="27" name="Google Shape;316;p44">
            <a:extLst>
              <a:ext uri="{FF2B5EF4-FFF2-40B4-BE49-F238E27FC236}">
                <a16:creationId xmlns:a16="http://schemas.microsoft.com/office/drawing/2014/main" id="{7ADD87DD-EB3D-10F2-579B-8B58BF1E5403}"/>
              </a:ext>
            </a:extLst>
          </p:cNvPr>
          <p:cNvSpPr txBox="1">
            <a:spLocks/>
          </p:cNvSpPr>
          <p:nvPr/>
        </p:nvSpPr>
        <p:spPr>
          <a:xfrm>
            <a:off x="3652257" y="4048600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중계 시스템 시연</a:t>
            </a:r>
          </a:p>
        </p:txBody>
      </p:sp>
      <p:sp>
        <p:nvSpPr>
          <p:cNvPr id="28" name="Google Shape;317;p44">
            <a:extLst>
              <a:ext uri="{FF2B5EF4-FFF2-40B4-BE49-F238E27FC236}">
                <a16:creationId xmlns:a16="http://schemas.microsoft.com/office/drawing/2014/main" id="{17457B5D-654E-C4BF-0BE2-B0099B78820F}"/>
              </a:ext>
            </a:extLst>
          </p:cNvPr>
          <p:cNvSpPr txBox="1">
            <a:spLocks/>
          </p:cNvSpPr>
          <p:nvPr/>
        </p:nvSpPr>
        <p:spPr>
          <a:xfrm>
            <a:off x="3728607" y="316656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quada One"/>
              <a:buNone/>
              <a:defRPr sz="4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06</a:t>
            </a:r>
          </a:p>
        </p:txBody>
      </p:sp>
      <p:cxnSp>
        <p:nvCxnSpPr>
          <p:cNvPr id="288" name="직선 연결선 287">
            <a:extLst>
              <a:ext uri="{FF2B5EF4-FFF2-40B4-BE49-F238E27FC236}">
                <a16:creationId xmlns:a16="http://schemas.microsoft.com/office/drawing/2014/main" id="{CFB137C5-352E-923F-6964-B4C656B10896}"/>
              </a:ext>
            </a:extLst>
          </p:cNvPr>
          <p:cNvCxnSpPr/>
          <p:nvPr/>
        </p:nvCxnSpPr>
        <p:spPr>
          <a:xfrm>
            <a:off x="585479" y="2243241"/>
            <a:ext cx="7926992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>
            <a:extLst>
              <a:ext uri="{FF2B5EF4-FFF2-40B4-BE49-F238E27FC236}">
                <a16:creationId xmlns:a16="http://schemas.microsoft.com/office/drawing/2014/main" id="{4352913A-AC95-7BB7-8763-A78304522EAD}"/>
              </a:ext>
            </a:extLst>
          </p:cNvPr>
          <p:cNvCxnSpPr/>
          <p:nvPr/>
        </p:nvCxnSpPr>
        <p:spPr>
          <a:xfrm>
            <a:off x="585479" y="3804662"/>
            <a:ext cx="7926992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Google Shape;315;p44">
            <a:extLst>
              <a:ext uri="{FF2B5EF4-FFF2-40B4-BE49-F238E27FC236}">
                <a16:creationId xmlns:a16="http://schemas.microsoft.com/office/drawing/2014/main" id="{EB98CB54-9D0B-1BD8-92A4-61ADA8DBF160}"/>
              </a:ext>
            </a:extLst>
          </p:cNvPr>
          <p:cNvSpPr txBox="1">
            <a:spLocks/>
          </p:cNvSpPr>
          <p:nvPr/>
        </p:nvSpPr>
        <p:spPr>
          <a:xfrm>
            <a:off x="6101660" y="2041111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24,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365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 온라인</a:t>
            </a:r>
          </a:p>
        </p:txBody>
      </p:sp>
      <p:sp>
        <p:nvSpPr>
          <p:cNvPr id="291" name="Google Shape;316;p44">
            <a:extLst>
              <a:ext uri="{FF2B5EF4-FFF2-40B4-BE49-F238E27FC236}">
                <a16:creationId xmlns:a16="http://schemas.microsoft.com/office/drawing/2014/main" id="{E7A56748-F598-658B-5218-A692E6EB6962}"/>
              </a:ext>
            </a:extLst>
          </p:cNvPr>
          <p:cNvSpPr txBox="1">
            <a:spLocks/>
          </p:cNvSpPr>
          <p:nvPr/>
        </p:nvSpPr>
        <p:spPr>
          <a:xfrm>
            <a:off x="6463010" y="2502573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228594" indent="-228594">
              <a:buAutoNum type="arabicPeriod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온라인 설계 및 구현</a:t>
            </a:r>
            <a:endParaRPr lang="en-US" altLang="ko-KR" dirty="0">
              <a:latin typeface="Arial"/>
              <a:ea typeface="Arial"/>
              <a:cs typeface="Arial"/>
              <a:sym typeface="Arial"/>
            </a:endParaRPr>
          </a:p>
          <a:p>
            <a:pPr marL="228594" indent="-228594">
              <a:buAutoNum type="arabicPeriod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온라인 실무</a:t>
            </a:r>
          </a:p>
        </p:txBody>
      </p:sp>
      <p:sp>
        <p:nvSpPr>
          <p:cNvPr id="292" name="Google Shape;317;p44">
            <a:extLst>
              <a:ext uri="{FF2B5EF4-FFF2-40B4-BE49-F238E27FC236}">
                <a16:creationId xmlns:a16="http://schemas.microsoft.com/office/drawing/2014/main" id="{D2AC25E5-7218-AA8B-4C7A-A9B8C6063064}"/>
              </a:ext>
            </a:extLst>
          </p:cNvPr>
          <p:cNvSpPr txBox="1">
            <a:spLocks/>
          </p:cNvSpPr>
          <p:nvPr/>
        </p:nvSpPr>
        <p:spPr>
          <a:xfrm>
            <a:off x="6539360" y="162053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quada One"/>
              <a:buNone/>
              <a:defRPr sz="4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45;p58">
            <a:extLst>
              <a:ext uri="{FF2B5EF4-FFF2-40B4-BE49-F238E27FC236}">
                <a16:creationId xmlns:a16="http://schemas.microsoft.com/office/drawing/2014/main" id="{4B814EFC-9C20-8BAD-BA1C-4CA46A90FDC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-2" y="1"/>
            <a:ext cx="5649240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500" dirty="0">
                <a:latin typeface="+mj-ea"/>
                <a:ea typeface="+mj-ea"/>
              </a:rPr>
              <a:t>3-1. </a:t>
            </a:r>
            <a:r>
              <a:rPr lang="ko-KR" altLang="en-US" sz="2500" dirty="0">
                <a:latin typeface="+mj-ea"/>
                <a:ea typeface="+mj-ea"/>
              </a:rPr>
              <a:t>백오피스 설계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단말기 등록 </a:t>
            </a:r>
            <a:r>
              <a:rPr lang="en-US" altLang="ko-KR" sz="2500" dirty="0">
                <a:latin typeface="+mj-ea"/>
                <a:ea typeface="+mj-ea"/>
              </a:rPr>
              <a:t>#1/2</a:t>
            </a:r>
            <a:endParaRPr sz="25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9FF105-53EE-FF57-930A-C024BBCCA779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chemeClr val="bg2"/>
                </a:solidFill>
                <a:latin typeface="+mj-ea"/>
                <a:ea typeface="+mj-ea"/>
              </a:rPr>
              <a:t>03 -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백오피스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5450DB-F9FA-6F91-F8FF-6D8EFE341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84" y="644685"/>
            <a:ext cx="6282232" cy="385413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7910FAB-1940-55FC-774A-4496F4C53980}"/>
              </a:ext>
            </a:extLst>
          </p:cNvPr>
          <p:cNvSpPr/>
          <p:nvPr/>
        </p:nvSpPr>
        <p:spPr>
          <a:xfrm>
            <a:off x="6851737" y="1039660"/>
            <a:ext cx="494778" cy="256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055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5" y="1"/>
            <a:ext cx="5887237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altLang="ko-KR" sz="2500" dirty="0">
                <a:latin typeface="+mj-ea"/>
                <a:ea typeface="+mj-ea"/>
              </a:rPr>
              <a:t>3-1. </a:t>
            </a:r>
            <a:r>
              <a:rPr lang="ko-KR" altLang="en-US" sz="2500" dirty="0">
                <a:latin typeface="+mj-ea"/>
                <a:ea typeface="+mj-ea"/>
              </a:rPr>
              <a:t>백오피스 설계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단말기 등록 </a:t>
            </a:r>
            <a:r>
              <a:rPr lang="en-US" altLang="ko-KR" sz="2500" dirty="0">
                <a:latin typeface="+mj-ea"/>
                <a:ea typeface="+mj-ea"/>
              </a:rPr>
              <a:t>#2/2</a:t>
            </a:r>
            <a:endParaRPr sz="25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303CA1-652B-01B0-58FA-4A1E22855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83" y="644685"/>
            <a:ext cx="6282234" cy="38541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227D00-243A-C8AE-ECBA-2AF93DB23BC5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chemeClr val="bg2"/>
                </a:solidFill>
                <a:latin typeface="+mj-ea"/>
                <a:ea typeface="+mj-ea"/>
              </a:rPr>
              <a:t>03 -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백오피스</a:t>
            </a:r>
          </a:p>
        </p:txBody>
      </p:sp>
      <p:sp>
        <p:nvSpPr>
          <p:cNvPr id="3" name="Google Shape;6359;p79">
            <a:extLst>
              <a:ext uri="{FF2B5EF4-FFF2-40B4-BE49-F238E27FC236}">
                <a16:creationId xmlns:a16="http://schemas.microsoft.com/office/drawing/2014/main" id="{DDF15774-E41B-3528-1BAC-C0A322D3EF0F}"/>
              </a:ext>
            </a:extLst>
          </p:cNvPr>
          <p:cNvSpPr/>
          <p:nvPr/>
        </p:nvSpPr>
        <p:spPr>
          <a:xfrm>
            <a:off x="5436943" y="2007719"/>
            <a:ext cx="187244" cy="188555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98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45;p58">
            <a:extLst>
              <a:ext uri="{FF2B5EF4-FFF2-40B4-BE49-F238E27FC236}">
                <a16:creationId xmlns:a16="http://schemas.microsoft.com/office/drawing/2014/main" id="{4B814EFC-9C20-8BAD-BA1C-4CA46A90FDC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-2" y="1"/>
            <a:ext cx="5649240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500" dirty="0">
                <a:latin typeface="+mj-ea"/>
                <a:ea typeface="+mj-ea"/>
              </a:rPr>
              <a:t>3-1. </a:t>
            </a:r>
            <a:r>
              <a:rPr lang="ko-KR" altLang="en-US" sz="2500" dirty="0">
                <a:latin typeface="+mj-ea"/>
                <a:ea typeface="+mj-ea"/>
              </a:rPr>
              <a:t>백오피스 설계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단말기 수정 </a:t>
            </a:r>
            <a:r>
              <a:rPr lang="en-US" altLang="ko-KR" sz="2500" dirty="0">
                <a:latin typeface="+mj-ea"/>
                <a:ea typeface="+mj-ea"/>
              </a:rPr>
              <a:t>#1/3</a:t>
            </a:r>
            <a:endParaRPr sz="25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9FF105-53EE-FF57-930A-C024BBCCA779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chemeClr val="bg2"/>
                </a:solidFill>
                <a:latin typeface="+mj-ea"/>
                <a:ea typeface="+mj-ea"/>
              </a:rPr>
              <a:t>03 -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백오피스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910FAB-1940-55FC-774A-4496F4C53980}"/>
              </a:ext>
            </a:extLst>
          </p:cNvPr>
          <p:cNvSpPr/>
          <p:nvPr/>
        </p:nvSpPr>
        <p:spPr>
          <a:xfrm>
            <a:off x="6851737" y="1221288"/>
            <a:ext cx="494778" cy="256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ADADB1-DED6-AF63-E93A-26F24CCF5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776" y="644685"/>
            <a:ext cx="6282234" cy="38541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E534AA6-60D0-A432-8E1F-9A106A6AEC12}"/>
              </a:ext>
            </a:extLst>
          </p:cNvPr>
          <p:cNvSpPr/>
          <p:nvPr/>
        </p:nvSpPr>
        <p:spPr>
          <a:xfrm>
            <a:off x="6920630" y="1265129"/>
            <a:ext cx="494778" cy="212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5112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4" y="1"/>
            <a:ext cx="6025022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altLang="ko-KR" sz="2500" dirty="0">
                <a:latin typeface="+mj-ea"/>
                <a:ea typeface="+mj-ea"/>
              </a:rPr>
              <a:t>3-1. </a:t>
            </a:r>
            <a:r>
              <a:rPr lang="ko-KR" altLang="en-US" sz="2500" dirty="0">
                <a:latin typeface="+mj-ea"/>
                <a:ea typeface="+mj-ea"/>
              </a:rPr>
              <a:t>백오피스 설계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단말기 수정 </a:t>
            </a:r>
            <a:r>
              <a:rPr lang="en-US" altLang="ko-KR" sz="2500" dirty="0">
                <a:latin typeface="+mj-ea"/>
                <a:ea typeface="+mj-ea"/>
              </a:rPr>
              <a:t>#2/3</a:t>
            </a:r>
            <a:endParaRPr sz="25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DD4E94-24E4-D77E-C1EF-CB7A61D17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83" y="644685"/>
            <a:ext cx="6282234" cy="38541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18536E-3C8F-4659-7CE9-71F45E501EC8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chemeClr val="bg2"/>
                </a:solidFill>
                <a:latin typeface="+mj-ea"/>
                <a:ea typeface="+mj-ea"/>
              </a:rPr>
              <a:t>03 -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백오피스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2A033-6181-FA43-C0ED-0554894886D6}"/>
              </a:ext>
            </a:extLst>
          </p:cNvPr>
          <p:cNvSpPr txBox="1"/>
          <p:nvPr/>
        </p:nvSpPr>
        <p:spPr>
          <a:xfrm>
            <a:off x="4240060" y="1371600"/>
            <a:ext cx="1402914" cy="215444"/>
          </a:xfrm>
          <a:prstGeom prst="rect">
            <a:avLst/>
          </a:prstGeom>
          <a:solidFill>
            <a:srgbClr val="95A5A6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0000002</a:t>
            </a:r>
            <a:endParaRPr lang="ko-KR" altLang="en-US" sz="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C471BC-D673-2812-83E1-3DCC2EB41D74}"/>
              </a:ext>
            </a:extLst>
          </p:cNvPr>
          <p:cNvSpPr txBox="1"/>
          <p:nvPr/>
        </p:nvSpPr>
        <p:spPr>
          <a:xfrm>
            <a:off x="4233797" y="1660487"/>
            <a:ext cx="1402914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2345234522</a:t>
            </a:r>
            <a:endParaRPr lang="ko-KR" alt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C86E2-C2D2-F25C-F33D-47D77DD6126A}"/>
              </a:ext>
            </a:extLst>
          </p:cNvPr>
          <p:cNvSpPr txBox="1"/>
          <p:nvPr/>
        </p:nvSpPr>
        <p:spPr>
          <a:xfrm>
            <a:off x="4233797" y="2016284"/>
            <a:ext cx="1402914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2023-12-11</a:t>
            </a:r>
            <a:endParaRPr lang="ko-KR" alt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140BDA-4CB8-35CD-1E2E-8AE9BB03F674}"/>
              </a:ext>
            </a:extLst>
          </p:cNvPr>
          <p:cNvSpPr txBox="1"/>
          <p:nvPr/>
        </p:nvSpPr>
        <p:spPr>
          <a:xfrm>
            <a:off x="4258848" y="2313959"/>
            <a:ext cx="1402915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2024-01-04</a:t>
            </a:r>
            <a:endParaRPr lang="ko-KR" altLang="en-US" sz="8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96A015-85CB-5E0E-2B7F-2E93648700D8}"/>
              </a:ext>
            </a:extLst>
          </p:cNvPr>
          <p:cNvSpPr/>
          <p:nvPr/>
        </p:nvSpPr>
        <p:spPr>
          <a:xfrm>
            <a:off x="3626285" y="3513551"/>
            <a:ext cx="789140" cy="4446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Google Shape;6359;p79">
            <a:extLst>
              <a:ext uri="{FF2B5EF4-FFF2-40B4-BE49-F238E27FC236}">
                <a16:creationId xmlns:a16="http://schemas.microsoft.com/office/drawing/2014/main" id="{EC471EC9-6201-1D4E-61F6-0A87CA392F46}"/>
              </a:ext>
            </a:extLst>
          </p:cNvPr>
          <p:cNvSpPr/>
          <p:nvPr/>
        </p:nvSpPr>
        <p:spPr>
          <a:xfrm>
            <a:off x="5399365" y="2320869"/>
            <a:ext cx="187244" cy="188555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0" name="Google Shape;6359;p79">
            <a:extLst>
              <a:ext uri="{FF2B5EF4-FFF2-40B4-BE49-F238E27FC236}">
                <a16:creationId xmlns:a16="http://schemas.microsoft.com/office/drawing/2014/main" id="{654A0857-8034-568E-B1AD-0A0FDFF1D4F1}"/>
              </a:ext>
            </a:extLst>
          </p:cNvPr>
          <p:cNvSpPr/>
          <p:nvPr/>
        </p:nvSpPr>
        <p:spPr>
          <a:xfrm>
            <a:off x="5399365" y="2027672"/>
            <a:ext cx="187244" cy="188555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480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4" y="1"/>
            <a:ext cx="6025022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altLang="ko-KR" sz="2500" dirty="0">
                <a:latin typeface="+mj-ea"/>
                <a:ea typeface="+mj-ea"/>
              </a:rPr>
              <a:t>3-1. </a:t>
            </a:r>
            <a:r>
              <a:rPr lang="ko-KR" altLang="en-US" sz="2500" dirty="0">
                <a:latin typeface="+mj-ea"/>
                <a:ea typeface="+mj-ea"/>
              </a:rPr>
              <a:t>백오피스 설계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단말기 수정 </a:t>
            </a:r>
            <a:r>
              <a:rPr lang="en-US" altLang="ko-KR" sz="2500" dirty="0">
                <a:latin typeface="+mj-ea"/>
                <a:ea typeface="+mj-ea"/>
              </a:rPr>
              <a:t>#3/3</a:t>
            </a:r>
            <a:endParaRPr sz="25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DD4E94-24E4-D77E-C1EF-CB7A61D17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83" y="644685"/>
            <a:ext cx="6282234" cy="38541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18536E-3C8F-4659-7CE9-71F45E501EC8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chemeClr val="bg2"/>
                </a:solidFill>
                <a:latin typeface="+mj-ea"/>
                <a:ea typeface="+mj-ea"/>
              </a:rPr>
              <a:t>03 -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백오피스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2A033-6181-FA43-C0ED-0554894886D6}"/>
              </a:ext>
            </a:extLst>
          </p:cNvPr>
          <p:cNvSpPr txBox="1"/>
          <p:nvPr/>
        </p:nvSpPr>
        <p:spPr>
          <a:xfrm>
            <a:off x="4240060" y="1371600"/>
            <a:ext cx="1402914" cy="215444"/>
          </a:xfrm>
          <a:prstGeom prst="rect">
            <a:avLst/>
          </a:prstGeom>
          <a:solidFill>
            <a:srgbClr val="95A5A6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0000002</a:t>
            </a:r>
            <a:endParaRPr lang="ko-KR" altLang="en-US" sz="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C471BC-D673-2812-83E1-3DCC2EB41D74}"/>
              </a:ext>
            </a:extLst>
          </p:cNvPr>
          <p:cNvSpPr txBox="1"/>
          <p:nvPr/>
        </p:nvSpPr>
        <p:spPr>
          <a:xfrm>
            <a:off x="4233797" y="1660487"/>
            <a:ext cx="1402914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2345234522</a:t>
            </a:r>
            <a:endParaRPr lang="ko-KR" alt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C86E2-C2D2-F25C-F33D-47D77DD6126A}"/>
              </a:ext>
            </a:extLst>
          </p:cNvPr>
          <p:cNvSpPr txBox="1"/>
          <p:nvPr/>
        </p:nvSpPr>
        <p:spPr>
          <a:xfrm>
            <a:off x="4233797" y="2016284"/>
            <a:ext cx="1402914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2023-12-11</a:t>
            </a:r>
            <a:endParaRPr lang="ko-KR" alt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140BDA-4CB8-35CD-1E2E-8AE9BB03F674}"/>
              </a:ext>
            </a:extLst>
          </p:cNvPr>
          <p:cNvSpPr txBox="1"/>
          <p:nvPr/>
        </p:nvSpPr>
        <p:spPr>
          <a:xfrm>
            <a:off x="4258848" y="2313959"/>
            <a:ext cx="1402915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2024-01-04</a:t>
            </a:r>
            <a:endParaRPr lang="ko-KR" altLang="en-US" sz="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31575A-1126-5F61-70C9-D492154A4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037" y="656281"/>
            <a:ext cx="2949926" cy="93403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Google Shape;6359;p79">
            <a:extLst>
              <a:ext uri="{FF2B5EF4-FFF2-40B4-BE49-F238E27FC236}">
                <a16:creationId xmlns:a16="http://schemas.microsoft.com/office/drawing/2014/main" id="{419C3C3A-5726-D36A-C3EE-91F88E6A798B}"/>
              </a:ext>
            </a:extLst>
          </p:cNvPr>
          <p:cNvSpPr/>
          <p:nvPr/>
        </p:nvSpPr>
        <p:spPr>
          <a:xfrm>
            <a:off x="5399365" y="2320869"/>
            <a:ext cx="187244" cy="188555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1" name="Google Shape;6359;p79">
            <a:extLst>
              <a:ext uri="{FF2B5EF4-FFF2-40B4-BE49-F238E27FC236}">
                <a16:creationId xmlns:a16="http://schemas.microsoft.com/office/drawing/2014/main" id="{B6F29266-F212-874E-51FF-4C0F5F3458AF}"/>
              </a:ext>
            </a:extLst>
          </p:cNvPr>
          <p:cNvSpPr/>
          <p:nvPr/>
        </p:nvSpPr>
        <p:spPr>
          <a:xfrm>
            <a:off x="5399365" y="2028810"/>
            <a:ext cx="187244" cy="188555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876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45;p58">
            <a:extLst>
              <a:ext uri="{FF2B5EF4-FFF2-40B4-BE49-F238E27FC236}">
                <a16:creationId xmlns:a16="http://schemas.microsoft.com/office/drawing/2014/main" id="{4B814EFC-9C20-8BAD-BA1C-4CA46A90FDC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-2" y="1"/>
            <a:ext cx="5649240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500" dirty="0">
                <a:latin typeface="+mj-ea"/>
                <a:ea typeface="+mj-ea"/>
              </a:rPr>
              <a:t>3-1. </a:t>
            </a:r>
            <a:r>
              <a:rPr lang="ko-KR" altLang="en-US" sz="2500" dirty="0">
                <a:latin typeface="+mj-ea"/>
                <a:ea typeface="+mj-ea"/>
              </a:rPr>
              <a:t>백오피스 설계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단말기 삭제 </a:t>
            </a:r>
            <a:r>
              <a:rPr lang="en-US" altLang="ko-KR" sz="2500" dirty="0">
                <a:latin typeface="+mj-ea"/>
                <a:ea typeface="+mj-ea"/>
              </a:rPr>
              <a:t>#1/2</a:t>
            </a:r>
            <a:endParaRPr sz="25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9FF105-53EE-FF57-930A-C024BBCCA779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chemeClr val="bg2"/>
                </a:solidFill>
                <a:latin typeface="+mj-ea"/>
                <a:ea typeface="+mj-ea"/>
              </a:rPr>
              <a:t>03 -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백오피스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910FAB-1940-55FC-774A-4496F4C53980}"/>
              </a:ext>
            </a:extLst>
          </p:cNvPr>
          <p:cNvSpPr/>
          <p:nvPr/>
        </p:nvSpPr>
        <p:spPr>
          <a:xfrm>
            <a:off x="6851737" y="1221288"/>
            <a:ext cx="494778" cy="256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ADADB1-DED6-AF63-E93A-26F24CCF5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776" y="644685"/>
            <a:ext cx="6282234" cy="38541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E534AA6-60D0-A432-8E1F-9A106A6AEC12}"/>
              </a:ext>
            </a:extLst>
          </p:cNvPr>
          <p:cNvSpPr/>
          <p:nvPr/>
        </p:nvSpPr>
        <p:spPr>
          <a:xfrm>
            <a:off x="6939419" y="1465546"/>
            <a:ext cx="494778" cy="200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6916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45;p58">
            <a:extLst>
              <a:ext uri="{FF2B5EF4-FFF2-40B4-BE49-F238E27FC236}">
                <a16:creationId xmlns:a16="http://schemas.microsoft.com/office/drawing/2014/main" id="{4B814EFC-9C20-8BAD-BA1C-4CA46A90FDC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-2" y="1"/>
            <a:ext cx="5649240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500" dirty="0">
                <a:latin typeface="+mj-ea"/>
                <a:ea typeface="+mj-ea"/>
              </a:rPr>
              <a:t>3-1. </a:t>
            </a:r>
            <a:r>
              <a:rPr lang="ko-KR" altLang="en-US" sz="2500" dirty="0">
                <a:latin typeface="+mj-ea"/>
                <a:ea typeface="+mj-ea"/>
              </a:rPr>
              <a:t>백오피스 설계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단말기 삭제 </a:t>
            </a:r>
            <a:r>
              <a:rPr lang="en-US" altLang="ko-KR" sz="2500" dirty="0">
                <a:latin typeface="+mj-ea"/>
                <a:ea typeface="+mj-ea"/>
              </a:rPr>
              <a:t>#2/2</a:t>
            </a:r>
            <a:endParaRPr sz="25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9FF105-53EE-FF57-930A-C024BBCCA779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chemeClr val="bg2"/>
                </a:solidFill>
                <a:latin typeface="+mj-ea"/>
                <a:ea typeface="+mj-ea"/>
              </a:rPr>
              <a:t>03 -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백오피스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910FAB-1940-55FC-774A-4496F4C53980}"/>
              </a:ext>
            </a:extLst>
          </p:cNvPr>
          <p:cNvSpPr/>
          <p:nvPr/>
        </p:nvSpPr>
        <p:spPr>
          <a:xfrm>
            <a:off x="6851737" y="1221288"/>
            <a:ext cx="494778" cy="256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ADADB1-DED6-AF63-E93A-26F24CCF5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776" y="644685"/>
            <a:ext cx="6282234" cy="38541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E534AA6-60D0-A432-8E1F-9A106A6AEC12}"/>
              </a:ext>
            </a:extLst>
          </p:cNvPr>
          <p:cNvSpPr/>
          <p:nvPr/>
        </p:nvSpPr>
        <p:spPr>
          <a:xfrm>
            <a:off x="6945682" y="1421705"/>
            <a:ext cx="494778" cy="256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FE5D04-B046-3089-A9A7-297D432F1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567" y="644685"/>
            <a:ext cx="2982226" cy="93403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276128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3" y="1"/>
            <a:ext cx="4246325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altLang="ko-KR" sz="2500" dirty="0">
                <a:latin typeface="+mj-ea"/>
                <a:ea typeface="+mj-ea"/>
              </a:rPr>
              <a:t>3-1. </a:t>
            </a:r>
            <a:r>
              <a:rPr lang="ko-KR" altLang="en-US" sz="2500" dirty="0">
                <a:latin typeface="+mj-ea"/>
                <a:ea typeface="+mj-ea"/>
              </a:rPr>
              <a:t>백오피스 설계 </a:t>
            </a:r>
            <a:r>
              <a:rPr lang="en-US" altLang="ko-KR" sz="2500" dirty="0">
                <a:latin typeface="+mj-ea"/>
                <a:ea typeface="+mj-ea"/>
              </a:rPr>
              <a:t>/ BIN #1</a:t>
            </a:r>
            <a:endParaRPr sz="25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B0B605-F456-ACAF-A79B-8EA01725E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647271"/>
            <a:ext cx="6273802" cy="38489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4BA4B8-BD70-6F22-9295-2E8BAC65A3BB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chemeClr val="bg2"/>
                </a:solidFill>
                <a:latin typeface="+mj-ea"/>
                <a:ea typeface="+mj-ea"/>
              </a:rPr>
              <a:t>03 -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백오피스</a:t>
            </a:r>
          </a:p>
        </p:txBody>
      </p:sp>
    </p:spTree>
    <p:extLst>
      <p:ext uri="{BB962C8B-B14F-4D97-AF65-F5344CB8AC3E}">
        <p14:creationId xmlns:p14="http://schemas.microsoft.com/office/powerpoint/2010/main" val="1054025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2" y="1"/>
            <a:ext cx="5217092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altLang="ko-KR" sz="2500" dirty="0">
                <a:latin typeface="+mj-ea"/>
                <a:ea typeface="+mj-ea"/>
              </a:rPr>
              <a:t>3-1. </a:t>
            </a:r>
            <a:r>
              <a:rPr lang="ko-KR" altLang="en-US" sz="2500" dirty="0">
                <a:latin typeface="+mj-ea"/>
                <a:ea typeface="+mj-ea"/>
              </a:rPr>
              <a:t>백오피스 설계 </a:t>
            </a:r>
            <a:r>
              <a:rPr lang="en-US" altLang="ko-KR" sz="2500" dirty="0">
                <a:latin typeface="+mj-ea"/>
                <a:ea typeface="+mj-ea"/>
              </a:rPr>
              <a:t>/ BIN </a:t>
            </a:r>
            <a:r>
              <a:rPr lang="ko-KR" altLang="en-US" sz="2500" dirty="0">
                <a:latin typeface="+mj-ea"/>
                <a:ea typeface="+mj-ea"/>
              </a:rPr>
              <a:t>등록 </a:t>
            </a:r>
            <a:r>
              <a:rPr lang="en-US" altLang="ko-KR" sz="2500" dirty="0">
                <a:latin typeface="+mj-ea"/>
                <a:ea typeface="+mj-ea"/>
              </a:rPr>
              <a:t>#1</a:t>
            </a:r>
            <a:endParaRPr sz="25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EBB257-6DA5-94AC-A30E-420344046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83" y="644685"/>
            <a:ext cx="6282234" cy="38541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12FBF3-3D0A-9A3C-925B-2393B0E285E5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chemeClr val="bg2"/>
                </a:solidFill>
                <a:latin typeface="+mj-ea"/>
                <a:ea typeface="+mj-ea"/>
              </a:rPr>
              <a:t>03 -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백오피스</a:t>
            </a:r>
          </a:p>
        </p:txBody>
      </p:sp>
    </p:spTree>
    <p:extLst>
      <p:ext uri="{BB962C8B-B14F-4D97-AF65-F5344CB8AC3E}">
        <p14:creationId xmlns:p14="http://schemas.microsoft.com/office/powerpoint/2010/main" val="4293754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3" y="1"/>
            <a:ext cx="5517717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altLang="ko-KR" sz="2500" dirty="0">
                <a:latin typeface="+mj-ea"/>
                <a:ea typeface="+mj-ea"/>
              </a:rPr>
              <a:t>3-1. </a:t>
            </a:r>
            <a:r>
              <a:rPr lang="ko-KR" altLang="en-US" sz="2500" dirty="0">
                <a:latin typeface="+mj-ea"/>
                <a:ea typeface="+mj-ea"/>
              </a:rPr>
              <a:t>백오피스 설계 </a:t>
            </a:r>
            <a:r>
              <a:rPr lang="en-US" altLang="ko-KR" sz="2500" dirty="0">
                <a:latin typeface="+mj-ea"/>
                <a:ea typeface="+mj-ea"/>
              </a:rPr>
              <a:t>/ BIN </a:t>
            </a:r>
            <a:r>
              <a:rPr lang="ko-KR" altLang="en-US" sz="2500" dirty="0">
                <a:latin typeface="+mj-ea"/>
                <a:ea typeface="+mj-ea"/>
              </a:rPr>
              <a:t>수정 </a:t>
            </a:r>
            <a:r>
              <a:rPr lang="en-US" altLang="ko-KR" sz="2500" dirty="0">
                <a:latin typeface="+mj-ea"/>
                <a:ea typeface="+mj-ea"/>
              </a:rPr>
              <a:t>#1</a:t>
            </a:r>
            <a:endParaRPr sz="25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524227-F9E7-BE27-D438-F793F638D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85" y="644685"/>
            <a:ext cx="6282232" cy="38541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C9AC3E-AC81-95C7-313A-A288461759FC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chemeClr val="bg2"/>
                </a:solidFill>
                <a:latin typeface="+mj-ea"/>
                <a:ea typeface="+mj-ea"/>
              </a:rPr>
              <a:t>03 -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백오피스</a:t>
            </a:r>
          </a:p>
        </p:txBody>
      </p:sp>
    </p:spTree>
    <p:extLst>
      <p:ext uri="{BB962C8B-B14F-4D97-AF65-F5344CB8AC3E}">
        <p14:creationId xmlns:p14="http://schemas.microsoft.com/office/powerpoint/2010/main" val="1339001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>
            <a:spLocks noGrp="1"/>
          </p:cNvSpPr>
          <p:nvPr>
            <p:ph type="subTitle" idx="1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594" indent="-228594" algn="ctr">
              <a:buSzPts val="1000"/>
              <a:buAutoNum type="arabicPeriod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신용거래 중계 시스템</a:t>
            </a:r>
          </a:p>
        </p:txBody>
      </p:sp>
      <p:sp>
        <p:nvSpPr>
          <p:cNvPr id="349" name="Google Shape;349;p47"/>
          <p:cNvSpPr txBox="1">
            <a:spLocks noGrp="1"/>
          </p:cNvSpPr>
          <p:nvPr>
            <p:ph type="ctrTitle"/>
          </p:nvPr>
        </p:nvSpPr>
        <p:spPr>
          <a:xfrm flipH="1">
            <a:off x="2420859" y="2236500"/>
            <a:ext cx="1890842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" sz="4000" dirty="0">
                <a:latin typeface="Squada One" panose="020B0600000101010101" charset="0"/>
                <a:ea typeface="+mj-ea"/>
              </a:rPr>
              <a:t>01</a:t>
            </a:r>
            <a:r>
              <a:rPr lang="es" dirty="0">
                <a:latin typeface="+mj-ea"/>
                <a:ea typeface="+mj-ea"/>
              </a:rPr>
              <a:t> -</a:t>
            </a:r>
            <a:r>
              <a:rPr lang="ko-KR" altLang="en-US" dirty="0">
                <a:latin typeface="+mj-ea"/>
                <a:ea typeface="+mj-ea"/>
              </a:rPr>
              <a:t>개요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35460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>
            <a:spLocks noGrp="1"/>
          </p:cNvSpPr>
          <p:nvPr>
            <p:ph type="subTitle" idx="1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594" indent="-228594" algn="ctr">
              <a:buSzPts val="1000"/>
              <a:buAutoNum type="arabicPeriod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온라인 설계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및 구현</a:t>
            </a:r>
            <a:endParaRPr lang="en-US" altLang="ko-KR" dirty="0">
              <a:latin typeface="Arial"/>
              <a:ea typeface="Arial"/>
              <a:cs typeface="Arial"/>
              <a:sym typeface="Arial"/>
            </a:endParaRPr>
          </a:p>
          <a:p>
            <a:pPr marL="228594" indent="-228594" algn="ctr">
              <a:buSzPts val="1000"/>
              <a:buAutoNum type="arabicPeriod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온라인 실무</a:t>
            </a:r>
          </a:p>
        </p:txBody>
      </p:sp>
      <p:sp>
        <p:nvSpPr>
          <p:cNvPr id="349" name="Google Shape;349;p47"/>
          <p:cNvSpPr txBox="1">
            <a:spLocks noGrp="1"/>
          </p:cNvSpPr>
          <p:nvPr>
            <p:ph type="ctrTitle"/>
          </p:nvPr>
        </p:nvSpPr>
        <p:spPr>
          <a:xfrm flipH="1">
            <a:off x="565150" y="2236500"/>
            <a:ext cx="374655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" sz="4000" dirty="0">
                <a:latin typeface="Squada One" panose="020B0600000101010101" charset="0"/>
                <a:ea typeface="+mj-ea"/>
              </a:rPr>
              <a:t>04</a:t>
            </a:r>
            <a:r>
              <a:rPr lang="es" dirty="0">
                <a:latin typeface="+mj-ea"/>
                <a:ea typeface="+mj-ea"/>
              </a:rPr>
              <a:t> -24, 365</a:t>
            </a:r>
            <a:r>
              <a:rPr lang="ko-KR" altLang="en-US" dirty="0">
                <a:latin typeface="+mj-ea"/>
                <a:ea typeface="+mj-ea"/>
              </a:rPr>
              <a:t>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온라인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323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2" y="1"/>
            <a:ext cx="4722314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500" dirty="0">
                <a:latin typeface="+mj-ea"/>
                <a:ea typeface="+mj-ea"/>
              </a:rPr>
              <a:t>4-1 . </a:t>
            </a:r>
            <a:r>
              <a:rPr lang="ko-KR" altLang="en-US" sz="2500" dirty="0">
                <a:latin typeface="+mj-ea"/>
                <a:ea typeface="+mj-ea"/>
              </a:rPr>
              <a:t>온라인</a:t>
            </a:r>
            <a:r>
              <a:rPr lang="en-US" altLang="ko-KR" sz="2500" dirty="0">
                <a:latin typeface="+mj-ea"/>
                <a:ea typeface="+mj-ea"/>
              </a:rPr>
              <a:t> </a:t>
            </a:r>
            <a:r>
              <a:rPr lang="ko-KR" altLang="en-US" sz="2500" dirty="0">
                <a:latin typeface="+mj-ea"/>
                <a:ea typeface="+mj-ea"/>
              </a:rPr>
              <a:t>설계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전문 </a:t>
            </a:r>
            <a:r>
              <a:rPr lang="en-US" altLang="ko-KR" sz="2500" dirty="0">
                <a:latin typeface="+mj-ea"/>
                <a:ea typeface="+mj-ea"/>
              </a:rPr>
              <a:t>#1/2</a:t>
            </a:r>
            <a:endParaRPr sz="2500" dirty="0"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B907B45-2C39-CC18-1265-A495559EE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684970"/>
              </p:ext>
            </p:extLst>
          </p:nvPr>
        </p:nvGraphicFramePr>
        <p:xfrm>
          <a:off x="333828" y="454511"/>
          <a:ext cx="8476345" cy="46889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7573">
                  <a:extLst>
                    <a:ext uri="{9D8B030D-6E8A-4147-A177-3AD203B41FA5}">
                      <a16:colId xmlns:a16="http://schemas.microsoft.com/office/drawing/2014/main" val="1327328471"/>
                    </a:ext>
                  </a:extLst>
                </a:gridCol>
                <a:gridCol w="315132">
                  <a:extLst>
                    <a:ext uri="{9D8B030D-6E8A-4147-A177-3AD203B41FA5}">
                      <a16:colId xmlns:a16="http://schemas.microsoft.com/office/drawing/2014/main" val="148805199"/>
                    </a:ext>
                  </a:extLst>
                </a:gridCol>
                <a:gridCol w="339308">
                  <a:extLst>
                    <a:ext uri="{9D8B030D-6E8A-4147-A177-3AD203B41FA5}">
                      <a16:colId xmlns:a16="http://schemas.microsoft.com/office/drawing/2014/main" val="2907758565"/>
                    </a:ext>
                  </a:extLst>
                </a:gridCol>
                <a:gridCol w="740744">
                  <a:extLst>
                    <a:ext uri="{9D8B030D-6E8A-4147-A177-3AD203B41FA5}">
                      <a16:colId xmlns:a16="http://schemas.microsoft.com/office/drawing/2014/main" val="3587174560"/>
                    </a:ext>
                  </a:extLst>
                </a:gridCol>
                <a:gridCol w="740744">
                  <a:extLst>
                    <a:ext uri="{9D8B030D-6E8A-4147-A177-3AD203B41FA5}">
                      <a16:colId xmlns:a16="http://schemas.microsoft.com/office/drawing/2014/main" val="79521729"/>
                    </a:ext>
                  </a:extLst>
                </a:gridCol>
                <a:gridCol w="740744">
                  <a:extLst>
                    <a:ext uri="{9D8B030D-6E8A-4147-A177-3AD203B41FA5}">
                      <a16:colId xmlns:a16="http://schemas.microsoft.com/office/drawing/2014/main" val="1211962195"/>
                    </a:ext>
                  </a:extLst>
                </a:gridCol>
                <a:gridCol w="740744">
                  <a:extLst>
                    <a:ext uri="{9D8B030D-6E8A-4147-A177-3AD203B41FA5}">
                      <a16:colId xmlns:a16="http://schemas.microsoft.com/office/drawing/2014/main" val="9759563"/>
                    </a:ext>
                  </a:extLst>
                </a:gridCol>
                <a:gridCol w="999034">
                  <a:extLst>
                    <a:ext uri="{9D8B030D-6E8A-4147-A177-3AD203B41FA5}">
                      <a16:colId xmlns:a16="http://schemas.microsoft.com/office/drawing/2014/main" val="2567671714"/>
                    </a:ext>
                  </a:extLst>
                </a:gridCol>
                <a:gridCol w="979472">
                  <a:extLst>
                    <a:ext uri="{9D8B030D-6E8A-4147-A177-3AD203B41FA5}">
                      <a16:colId xmlns:a16="http://schemas.microsoft.com/office/drawing/2014/main" val="2667767479"/>
                    </a:ext>
                  </a:extLst>
                </a:gridCol>
                <a:gridCol w="2172850">
                  <a:extLst>
                    <a:ext uri="{9D8B030D-6E8A-4147-A177-3AD203B41FA5}">
                      <a16:colId xmlns:a16="http://schemas.microsoft.com/office/drawing/2014/main" val="3852986745"/>
                    </a:ext>
                  </a:extLst>
                </a:gridCol>
              </a:tblGrid>
              <a:tr h="3704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이름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타입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길이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승인 요청 전문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승인 응답 전문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취소 요청 전문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취소 응답 전문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망상 취소 요청 전문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rgbClr val="000000"/>
                          </a:solidFill>
                          <a:effectLst/>
                        </a:rPr>
                        <a:t>망상 취소 응답 전문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비고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44488"/>
                  </a:ext>
                </a:extLst>
              </a:tr>
              <a:tr h="157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거래일자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거래일자 현 일자 이전인지 체크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extLst>
                  <a:ext uri="{0D108BD9-81ED-4DB2-BD59-A6C34878D82A}">
                    <a16:rowId xmlns:a16="http://schemas.microsoft.com/office/drawing/2014/main" val="41492536"/>
                  </a:ext>
                </a:extLst>
              </a:tr>
              <a:tr h="157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단말기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승인 단말기번호</a:t>
                      </a: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단말기 원장 체크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extLst>
                  <a:ext uri="{0D108BD9-81ED-4DB2-BD59-A6C34878D82A}">
                    <a16:rowId xmlns:a16="http://schemas.microsoft.com/office/drawing/2014/main" val="1430828424"/>
                  </a:ext>
                </a:extLst>
              </a:tr>
              <a:tr h="3094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거래 일련번호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rgbClr val="000000"/>
                          </a:solidFill>
                          <a:effectLst/>
                        </a:rPr>
                        <a:t>DDHHMMSS </a:t>
                      </a:r>
                      <a:r>
                        <a:rPr lang="ko-KR" alt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순차증가 승인요청시 매번 </a:t>
                      </a:r>
                      <a:r>
                        <a:rPr lang="en-US" altLang="ko-KR" sz="1000" u="none" strike="noStrike">
                          <a:solidFill>
                            <a:srgbClr val="000000"/>
                          </a:solidFill>
                          <a:effectLst/>
                        </a:rPr>
                        <a:t>Unique </a:t>
                      </a:r>
                      <a:r>
                        <a:rPr lang="ko-KR" alt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해야함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extLst>
                  <a:ext uri="{0D108BD9-81ED-4DB2-BD59-A6C34878D82A}">
                    <a16:rowId xmlns:a16="http://schemas.microsoft.com/office/drawing/2014/main" val="3753431077"/>
                  </a:ext>
                </a:extLst>
              </a:tr>
              <a:tr h="3094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거래 종류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승인요청 </a:t>
                      </a:r>
                      <a:r>
                        <a:rPr lang="en-US" altLang="ko-KR" sz="1000" u="none" strike="noStrike">
                          <a:solidFill>
                            <a:srgbClr val="000000"/>
                          </a:solidFill>
                          <a:effectLst/>
                        </a:rPr>
                        <a:t>01, </a:t>
                      </a:r>
                      <a:r>
                        <a:rPr lang="ko-KR" alt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취소요청 </a:t>
                      </a:r>
                      <a:r>
                        <a:rPr lang="en-US" altLang="ko-KR" sz="1000" u="none" strike="noStrike">
                          <a:solidFill>
                            <a:srgbClr val="000000"/>
                          </a:solidFill>
                          <a:effectLst/>
                        </a:rPr>
                        <a:t>02, </a:t>
                      </a:r>
                      <a:r>
                        <a:rPr lang="ko-KR" alt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망상취소 </a:t>
                      </a:r>
                      <a:r>
                        <a:rPr lang="en-US" altLang="ko-KR" sz="1000" u="none" strike="noStrike">
                          <a:solidFill>
                            <a:srgbClr val="000000"/>
                          </a:solidFill>
                          <a:effectLst/>
                        </a:rPr>
                        <a:t>08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extLst>
                  <a:ext uri="{0D108BD9-81ED-4DB2-BD59-A6C34878D82A}">
                    <a16:rowId xmlns:a16="http://schemas.microsoft.com/office/drawing/2014/main" val="3721890316"/>
                  </a:ext>
                </a:extLst>
              </a:tr>
              <a:tr h="3094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카드 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rgbClr val="000000"/>
                          </a:solidFill>
                          <a:effectLst/>
                        </a:rPr>
                        <a:t>37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카드번호</a:t>
                      </a: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=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유효기간</a:t>
                      </a: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en-US" altLang="ko-KR" sz="100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yymm</a:t>
                      </a: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), </a:t>
                      </a:r>
                      <a:r>
                        <a:rPr lang="ko-KR" altLang="en-US" sz="100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취소시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승인 카드정보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extLst>
                  <a:ext uri="{0D108BD9-81ED-4DB2-BD59-A6C34878D82A}">
                    <a16:rowId xmlns:a16="http://schemas.microsoft.com/office/drawing/2014/main" val="2253656884"/>
                  </a:ext>
                </a:extLst>
              </a:tr>
              <a:tr h="3094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승인 요청 금액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원 이상  </a:t>
                      </a: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1,000,000,000 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까지 승인 가능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extLst>
                  <a:ext uri="{0D108BD9-81ED-4DB2-BD59-A6C34878D82A}">
                    <a16:rowId xmlns:a16="http://schemas.microsoft.com/office/drawing/2014/main" val="167938403"/>
                  </a:ext>
                </a:extLst>
              </a:tr>
              <a:tr h="919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할부 개월수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00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부터 </a:t>
                      </a: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까지 가능</a:t>
                      </a: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00, 01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이면 일시불</a:t>
                      </a:r>
                      <a:b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승인요청금액이 </a:t>
                      </a: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만원 이상인 경우만 검증</a:t>
                      </a:r>
                      <a:b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승인요청금액이 </a:t>
                      </a: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만원 이하인 경우에 </a:t>
                      </a:r>
                      <a:r>
                        <a:rPr lang="ko-KR" altLang="en-US" sz="100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할부개월이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02 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이상이면 거절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extLst>
                  <a:ext uri="{0D108BD9-81ED-4DB2-BD59-A6C34878D82A}">
                    <a16:rowId xmlns:a16="http://schemas.microsoft.com/office/drawing/2014/main" val="3526872294"/>
                  </a:ext>
                </a:extLst>
              </a:tr>
              <a:tr h="3094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승인번호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SPACE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SPACE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Server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에서 </a:t>
                      </a: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Set, </a:t>
                      </a:r>
                      <a:r>
                        <a:rPr lang="ko-KR" altLang="en-US" sz="100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취소시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승인번호를 </a:t>
                      </a: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Client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에서 </a:t>
                      </a: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Set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extLst>
                  <a:ext uri="{0D108BD9-81ED-4DB2-BD59-A6C34878D82A}">
                    <a16:rowId xmlns:a16="http://schemas.microsoft.com/office/drawing/2014/main" val="2009759410"/>
                  </a:ext>
                </a:extLst>
              </a:tr>
              <a:tr h="12238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응답코드 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SPACE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SPACE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SPACE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Server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에서 </a:t>
                      </a: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Set, 0000 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정상 그 외 거절 </a:t>
                      </a:r>
                      <a:b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 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정상승인</a:t>
                      </a: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: 0000, 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전문길이오류</a:t>
                      </a: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:0001, 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거래일자 오류</a:t>
                      </a: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: 0010, 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단말기번호 오류</a:t>
                      </a: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: 0011,</a:t>
                      </a:r>
                      <a:b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카드번호 오류</a:t>
                      </a: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: 0020, 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유효기간 오류</a:t>
                      </a: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: 0021, 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승인요청금액오류</a:t>
                      </a: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: 0022,</a:t>
                      </a:r>
                      <a:b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할부개월수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오류</a:t>
                      </a: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: 0023, </a:t>
                      </a:r>
                      <a:r>
                        <a:rPr lang="ko-KR" altLang="en-US" sz="100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원거래없음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오류</a:t>
                      </a:r>
                      <a:r>
                        <a:rPr lang="en-US" altLang="ko-KR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: 0030 )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extLst>
                  <a:ext uri="{0D108BD9-81ED-4DB2-BD59-A6C34878D82A}">
                    <a16:rowId xmlns:a16="http://schemas.microsoft.com/office/drawing/2014/main" val="1559262699"/>
                  </a:ext>
                </a:extLst>
              </a:tr>
              <a:tr h="157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응답 메시지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SPACE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SPACE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SPACE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Server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에서 </a:t>
                      </a:r>
                      <a:r>
                        <a:rPr 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extLst>
                  <a:ext uri="{0D108BD9-81ED-4DB2-BD59-A6C34878D82A}">
                    <a16:rowId xmlns:a16="http://schemas.microsoft.com/office/drawing/2014/main" val="3662564825"/>
                  </a:ext>
                </a:extLst>
              </a:tr>
              <a:tr h="157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원거래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일자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SPACE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SPACE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SPACE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원거래</a:t>
                      </a:r>
                      <a:r>
                        <a:rPr lang="ko-KR" altLang="en-US" sz="10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일자 현 일자 이전인지 체크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9" marR="4669" marT="4669" marB="0" anchor="ctr"/>
                </a:tc>
                <a:extLst>
                  <a:ext uri="{0D108BD9-81ED-4DB2-BD59-A6C34878D82A}">
                    <a16:rowId xmlns:a16="http://schemas.microsoft.com/office/drawing/2014/main" val="428327460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81C1932-2201-044C-F26C-A5613E1BC4BC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04 -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온라인</a:t>
            </a:r>
          </a:p>
        </p:txBody>
      </p:sp>
    </p:spTree>
    <p:extLst>
      <p:ext uri="{BB962C8B-B14F-4D97-AF65-F5344CB8AC3E}">
        <p14:creationId xmlns:p14="http://schemas.microsoft.com/office/powerpoint/2010/main" val="790915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2" y="1"/>
            <a:ext cx="4572002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500" dirty="0">
                <a:latin typeface="+mj-ea"/>
                <a:ea typeface="+mj-ea"/>
              </a:rPr>
              <a:t>4-1 . </a:t>
            </a:r>
            <a:r>
              <a:rPr lang="ko-KR" altLang="en-US" sz="2500" dirty="0">
                <a:latin typeface="+mj-ea"/>
                <a:ea typeface="+mj-ea"/>
              </a:rPr>
              <a:t>온라인</a:t>
            </a:r>
            <a:r>
              <a:rPr lang="en-US" altLang="ko-KR" sz="2500" dirty="0">
                <a:latin typeface="+mj-ea"/>
                <a:ea typeface="+mj-ea"/>
              </a:rPr>
              <a:t> </a:t>
            </a:r>
            <a:r>
              <a:rPr lang="ko-KR" altLang="en-US" sz="2500" dirty="0">
                <a:latin typeface="+mj-ea"/>
                <a:ea typeface="+mj-ea"/>
              </a:rPr>
              <a:t>구현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전문 </a:t>
            </a:r>
            <a:r>
              <a:rPr lang="en-US" altLang="ko-KR" sz="2500" dirty="0">
                <a:latin typeface="+mj-ea"/>
                <a:ea typeface="+mj-ea"/>
              </a:rPr>
              <a:t>#2/2</a:t>
            </a:r>
            <a:endParaRPr sz="25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CD0BEA-4882-332B-F6A4-FC51D2A57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961" y="576197"/>
            <a:ext cx="4163560" cy="432084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7486D2D-F2CD-9E87-203B-0567FD63F10E}"/>
              </a:ext>
            </a:extLst>
          </p:cNvPr>
          <p:cNvSpPr/>
          <p:nvPr/>
        </p:nvSpPr>
        <p:spPr>
          <a:xfrm>
            <a:off x="344465" y="1058449"/>
            <a:ext cx="1778696" cy="64468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5F7D95"/>
                </a:solidFill>
              </a:rPr>
              <a:t>송</a:t>
            </a:r>
            <a:r>
              <a:rPr lang="en-US" altLang="ko-KR" dirty="0">
                <a:solidFill>
                  <a:srgbClr val="5F7D95"/>
                </a:solidFill>
              </a:rPr>
              <a:t>, </a:t>
            </a:r>
            <a:r>
              <a:rPr lang="ko-KR" altLang="en-US" dirty="0">
                <a:solidFill>
                  <a:srgbClr val="5F7D95"/>
                </a:solidFill>
              </a:rPr>
              <a:t>수신용 전문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1688243-8834-3F35-3F0B-E73F22E37C7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123161" y="1380791"/>
            <a:ext cx="945716" cy="112441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DB486BA-B670-A05A-2383-8D7034E1FC30}"/>
              </a:ext>
            </a:extLst>
          </p:cNvPr>
          <p:cNvSpPr/>
          <p:nvPr/>
        </p:nvSpPr>
        <p:spPr>
          <a:xfrm>
            <a:off x="344465" y="3183699"/>
            <a:ext cx="1778696" cy="64468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F7D95"/>
                </a:solidFill>
              </a:rPr>
              <a:t>비즈니스 로직 처리용 전문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14F080B-7DF0-4E9A-B8AA-E669AB3FDC6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123161" y="3506041"/>
            <a:ext cx="945716" cy="1229829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154FB3-C056-65B8-47F3-9FBF5481323A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04 -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온라인</a:t>
            </a:r>
          </a:p>
        </p:txBody>
      </p:sp>
    </p:spTree>
    <p:extLst>
      <p:ext uri="{BB962C8B-B14F-4D97-AF65-F5344CB8AC3E}">
        <p14:creationId xmlns:p14="http://schemas.microsoft.com/office/powerpoint/2010/main" val="3876792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3" y="1"/>
            <a:ext cx="4791207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altLang="ko-KR" sz="2500" dirty="0">
                <a:latin typeface="+mj-ea"/>
                <a:ea typeface="+mj-ea"/>
              </a:rPr>
              <a:t>4-1 . </a:t>
            </a:r>
            <a:r>
              <a:rPr lang="ko-KR" altLang="en-US" sz="2500" dirty="0">
                <a:latin typeface="+mj-ea"/>
                <a:ea typeface="+mj-ea"/>
              </a:rPr>
              <a:t>온라인</a:t>
            </a:r>
            <a:r>
              <a:rPr lang="en-US" altLang="ko-KR" sz="2500" dirty="0">
                <a:latin typeface="+mj-ea"/>
                <a:ea typeface="+mj-ea"/>
              </a:rPr>
              <a:t> </a:t>
            </a:r>
            <a:r>
              <a:rPr lang="ko-KR" altLang="en-US" sz="2500" dirty="0">
                <a:latin typeface="+mj-ea"/>
                <a:ea typeface="+mj-ea"/>
              </a:rPr>
              <a:t>설계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승인 </a:t>
            </a:r>
            <a:r>
              <a:rPr lang="en-US" altLang="ko-KR" sz="2500" dirty="0">
                <a:latin typeface="+mj-ea"/>
                <a:ea typeface="+mj-ea"/>
              </a:rPr>
              <a:t>#1/5</a:t>
            </a:r>
            <a:endParaRPr sz="2500" dirty="0">
              <a:latin typeface="+mj-ea"/>
              <a:ea typeface="+mj-ea"/>
            </a:endParaRPr>
          </a:p>
        </p:txBody>
      </p:sp>
      <p:sp>
        <p:nvSpPr>
          <p:cNvPr id="5" name="Google Shape;366;p49">
            <a:extLst>
              <a:ext uri="{FF2B5EF4-FFF2-40B4-BE49-F238E27FC236}">
                <a16:creationId xmlns:a16="http://schemas.microsoft.com/office/drawing/2014/main" id="{C3EDD23F-6DD2-D6AF-6413-556ECD899A3C}"/>
              </a:ext>
            </a:extLst>
          </p:cNvPr>
          <p:cNvSpPr/>
          <p:nvPr/>
        </p:nvSpPr>
        <p:spPr>
          <a:xfrm rot="5400000">
            <a:off x="74209" y="1487482"/>
            <a:ext cx="2284889" cy="2049871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6" name="Google Shape;370;p49">
            <a:extLst>
              <a:ext uri="{FF2B5EF4-FFF2-40B4-BE49-F238E27FC236}">
                <a16:creationId xmlns:a16="http://schemas.microsoft.com/office/drawing/2014/main" id="{DA377A27-96D1-1217-7C46-E7AD33333A9A}"/>
              </a:ext>
            </a:extLst>
          </p:cNvPr>
          <p:cNvSpPr txBox="1">
            <a:spLocks/>
          </p:cNvSpPr>
          <p:nvPr/>
        </p:nvSpPr>
        <p:spPr>
          <a:xfrm>
            <a:off x="320351" y="1519984"/>
            <a:ext cx="1792603" cy="6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400"/>
            </a:pPr>
            <a:r>
              <a:rPr lang="ko-KR" altLang="en-US" sz="2000" u="sng" dirty="0">
                <a:solidFill>
                  <a:schemeClr val="bg2"/>
                </a:solidFill>
              </a:rPr>
              <a:t>온라인 승인</a:t>
            </a:r>
          </a:p>
        </p:txBody>
      </p:sp>
      <p:sp>
        <p:nvSpPr>
          <p:cNvPr id="7" name="Google Shape;371;p49">
            <a:extLst>
              <a:ext uri="{FF2B5EF4-FFF2-40B4-BE49-F238E27FC236}">
                <a16:creationId xmlns:a16="http://schemas.microsoft.com/office/drawing/2014/main" id="{94CE4E72-1F92-D46C-06FE-229EDE9B6E68}"/>
              </a:ext>
            </a:extLst>
          </p:cNvPr>
          <p:cNvSpPr txBox="1">
            <a:spLocks/>
          </p:cNvSpPr>
          <p:nvPr/>
        </p:nvSpPr>
        <p:spPr>
          <a:xfrm>
            <a:off x="320351" y="2224018"/>
            <a:ext cx="1792603" cy="97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000"/>
            </a:pPr>
            <a:r>
              <a:rPr lang="ko-KR" altLang="en-US" dirty="0">
                <a:solidFill>
                  <a:srgbClr val="5F7D95"/>
                </a:solidFill>
              </a:rPr>
              <a:t>공통 정합성 검증</a:t>
            </a:r>
            <a:endParaRPr lang="en-US" altLang="ko-KR" dirty="0">
              <a:solidFill>
                <a:srgbClr val="5F7D95"/>
              </a:solidFill>
            </a:endParaRPr>
          </a:p>
          <a:p>
            <a:pPr algn="ctr">
              <a:buSzPts val="1000"/>
            </a:pPr>
            <a:r>
              <a:rPr lang="en-US" altLang="ko-KR" dirty="0">
                <a:solidFill>
                  <a:srgbClr val="5F7D95"/>
                </a:solidFill>
              </a:rPr>
              <a:t>+</a:t>
            </a:r>
          </a:p>
          <a:p>
            <a:pPr algn="ctr">
              <a:buSzPts val="1000"/>
            </a:pPr>
            <a:r>
              <a:rPr lang="ko-KR" altLang="en-US" dirty="0">
                <a:solidFill>
                  <a:srgbClr val="5F7D95"/>
                </a:solidFill>
              </a:rPr>
              <a:t>승인처리</a:t>
            </a:r>
            <a:endParaRPr lang="en-US" altLang="ko-KR" dirty="0">
              <a:solidFill>
                <a:srgbClr val="5F7D95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C53356-A546-75E4-EFA1-747BA24BC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585" y="3363293"/>
            <a:ext cx="1322604" cy="1683102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E92D0F-01EE-7A2C-8CC9-D47CB3832428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04 -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온라인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3562B3A-32BC-E5FA-E9E3-588F71414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176" y="322343"/>
            <a:ext cx="3246088" cy="442092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FF5ACC0-E652-235A-C877-5C211E9871C7}"/>
              </a:ext>
            </a:extLst>
          </p:cNvPr>
          <p:cNvSpPr/>
          <p:nvPr/>
        </p:nvSpPr>
        <p:spPr>
          <a:xfrm rot="19451837">
            <a:off x="3502340" y="3584059"/>
            <a:ext cx="676405" cy="5699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11B1C5-DD7F-DC76-C8E1-3017BAC65637}"/>
              </a:ext>
            </a:extLst>
          </p:cNvPr>
          <p:cNvSpPr/>
          <p:nvPr/>
        </p:nvSpPr>
        <p:spPr>
          <a:xfrm>
            <a:off x="4465529" y="845508"/>
            <a:ext cx="933189" cy="156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CE961A-B862-931E-1B4A-952DAB8B0A62}"/>
              </a:ext>
            </a:extLst>
          </p:cNvPr>
          <p:cNvSpPr/>
          <p:nvPr/>
        </p:nvSpPr>
        <p:spPr>
          <a:xfrm>
            <a:off x="4465529" y="2528632"/>
            <a:ext cx="933189" cy="14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063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7C7B075-C4BA-8BF2-DD71-76FE636A6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054" y="1018969"/>
            <a:ext cx="5511996" cy="338013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3" y="1"/>
            <a:ext cx="7508439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altLang="ko-KR" sz="2500" dirty="0">
                <a:latin typeface="+mj-ea"/>
                <a:ea typeface="+mj-ea"/>
              </a:rPr>
              <a:t>4-1 . </a:t>
            </a:r>
            <a:r>
              <a:rPr lang="ko-KR" altLang="en-US" sz="2500" dirty="0">
                <a:latin typeface="+mj-ea"/>
                <a:ea typeface="+mj-ea"/>
              </a:rPr>
              <a:t>온라인</a:t>
            </a:r>
            <a:r>
              <a:rPr lang="en-US" altLang="ko-KR" sz="2500" dirty="0">
                <a:latin typeface="+mj-ea"/>
                <a:ea typeface="+mj-ea"/>
              </a:rPr>
              <a:t> </a:t>
            </a:r>
            <a:r>
              <a:rPr lang="ko-KR" altLang="en-US" sz="2500" dirty="0">
                <a:latin typeface="+mj-ea"/>
                <a:ea typeface="+mj-ea"/>
              </a:rPr>
              <a:t>설계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승인 </a:t>
            </a:r>
            <a:r>
              <a:rPr lang="en-US" altLang="ko-KR" sz="2500" dirty="0">
                <a:latin typeface="+mj-ea"/>
                <a:ea typeface="+mj-ea"/>
              </a:rPr>
              <a:t>-</a:t>
            </a:r>
            <a:r>
              <a:rPr lang="ko-KR" altLang="en-US" sz="2500" dirty="0">
                <a:latin typeface="+mj-ea"/>
                <a:ea typeface="+mj-ea"/>
              </a:rPr>
              <a:t> 공통 정합성 검증 </a:t>
            </a:r>
            <a:r>
              <a:rPr lang="en-US" altLang="ko-KR" sz="2500" dirty="0">
                <a:latin typeface="+mj-ea"/>
                <a:ea typeface="+mj-ea"/>
              </a:rPr>
              <a:t>#2/5</a:t>
            </a:r>
            <a:endParaRPr sz="2500" dirty="0">
              <a:latin typeface="+mj-ea"/>
              <a:ea typeface="+mj-ea"/>
            </a:endParaRPr>
          </a:p>
        </p:txBody>
      </p:sp>
      <p:sp>
        <p:nvSpPr>
          <p:cNvPr id="5" name="Google Shape;366;p49">
            <a:extLst>
              <a:ext uri="{FF2B5EF4-FFF2-40B4-BE49-F238E27FC236}">
                <a16:creationId xmlns:a16="http://schemas.microsoft.com/office/drawing/2014/main" id="{C3EDD23F-6DD2-D6AF-6413-556ECD899A3C}"/>
              </a:ext>
            </a:extLst>
          </p:cNvPr>
          <p:cNvSpPr/>
          <p:nvPr/>
        </p:nvSpPr>
        <p:spPr>
          <a:xfrm rot="5400000">
            <a:off x="74209" y="1487482"/>
            <a:ext cx="2284889" cy="2049871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6" name="Google Shape;370;p49">
            <a:extLst>
              <a:ext uri="{FF2B5EF4-FFF2-40B4-BE49-F238E27FC236}">
                <a16:creationId xmlns:a16="http://schemas.microsoft.com/office/drawing/2014/main" id="{DA377A27-96D1-1217-7C46-E7AD33333A9A}"/>
              </a:ext>
            </a:extLst>
          </p:cNvPr>
          <p:cNvSpPr txBox="1">
            <a:spLocks/>
          </p:cNvSpPr>
          <p:nvPr/>
        </p:nvSpPr>
        <p:spPr>
          <a:xfrm>
            <a:off x="320351" y="1519984"/>
            <a:ext cx="1792603" cy="6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400"/>
            </a:pPr>
            <a:r>
              <a:rPr lang="ko-KR" altLang="en-US" sz="2000" u="sng" dirty="0">
                <a:solidFill>
                  <a:schemeClr val="bg2"/>
                </a:solidFill>
              </a:rPr>
              <a:t>온라인 승인</a:t>
            </a:r>
          </a:p>
        </p:txBody>
      </p:sp>
      <p:sp>
        <p:nvSpPr>
          <p:cNvPr id="7" name="Google Shape;371;p49">
            <a:extLst>
              <a:ext uri="{FF2B5EF4-FFF2-40B4-BE49-F238E27FC236}">
                <a16:creationId xmlns:a16="http://schemas.microsoft.com/office/drawing/2014/main" id="{94CE4E72-1F92-D46C-06FE-229EDE9B6E68}"/>
              </a:ext>
            </a:extLst>
          </p:cNvPr>
          <p:cNvSpPr txBox="1">
            <a:spLocks/>
          </p:cNvSpPr>
          <p:nvPr/>
        </p:nvSpPr>
        <p:spPr>
          <a:xfrm>
            <a:off x="320351" y="2224018"/>
            <a:ext cx="1792603" cy="97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000"/>
            </a:pPr>
            <a:r>
              <a:rPr lang="ko-KR" altLang="en-US" dirty="0">
                <a:solidFill>
                  <a:srgbClr val="5F7D95"/>
                </a:solidFill>
              </a:rPr>
              <a:t>공통 정합성 검증</a:t>
            </a:r>
            <a:endParaRPr lang="en-US" altLang="ko-KR" dirty="0">
              <a:solidFill>
                <a:srgbClr val="5F7D95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73DC58-0F83-37A8-6C15-EE30D47B614F}"/>
              </a:ext>
            </a:extLst>
          </p:cNvPr>
          <p:cNvSpPr/>
          <p:nvPr/>
        </p:nvSpPr>
        <p:spPr>
          <a:xfrm>
            <a:off x="4202482" y="2749463"/>
            <a:ext cx="1841326" cy="450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7740D3-0EF3-127F-04A2-AD77CAC8BB28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04 -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온라인</a:t>
            </a:r>
          </a:p>
        </p:txBody>
      </p:sp>
    </p:spTree>
    <p:extLst>
      <p:ext uri="{BB962C8B-B14F-4D97-AF65-F5344CB8AC3E}">
        <p14:creationId xmlns:p14="http://schemas.microsoft.com/office/powerpoint/2010/main" val="1633895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4" y="1"/>
            <a:ext cx="7415411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altLang="ko-KR" sz="2500" dirty="0">
                <a:latin typeface="+mj-ea"/>
                <a:ea typeface="+mj-ea"/>
              </a:rPr>
              <a:t>4-1 . </a:t>
            </a:r>
            <a:r>
              <a:rPr lang="ko-KR" altLang="en-US" sz="2500" dirty="0">
                <a:latin typeface="+mj-ea"/>
                <a:ea typeface="+mj-ea"/>
              </a:rPr>
              <a:t>온라인</a:t>
            </a:r>
            <a:r>
              <a:rPr lang="en-US" altLang="ko-KR" sz="2500" dirty="0">
                <a:latin typeface="+mj-ea"/>
                <a:ea typeface="+mj-ea"/>
              </a:rPr>
              <a:t> </a:t>
            </a:r>
            <a:r>
              <a:rPr lang="ko-KR" altLang="en-US" sz="2500" dirty="0">
                <a:latin typeface="+mj-ea"/>
                <a:ea typeface="+mj-ea"/>
              </a:rPr>
              <a:t>구현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승인 </a:t>
            </a:r>
            <a:r>
              <a:rPr lang="en-US" altLang="ko-KR" sz="2500" dirty="0">
                <a:latin typeface="+mj-ea"/>
                <a:ea typeface="+mj-ea"/>
              </a:rPr>
              <a:t>-</a:t>
            </a:r>
            <a:r>
              <a:rPr lang="ko-KR" altLang="en-US" sz="2500" dirty="0">
                <a:latin typeface="+mj-ea"/>
                <a:ea typeface="+mj-ea"/>
              </a:rPr>
              <a:t> 공통 정합성 검증 </a:t>
            </a:r>
            <a:r>
              <a:rPr lang="en-US" altLang="ko-KR" sz="2500" dirty="0">
                <a:latin typeface="+mj-ea"/>
                <a:ea typeface="+mj-ea"/>
              </a:rPr>
              <a:t>#3/5</a:t>
            </a:r>
            <a:endParaRPr sz="2500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F5F242-D463-927B-07E5-692299440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222" y="782369"/>
            <a:ext cx="6598064" cy="346009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760418A-88C6-3A3D-61EF-B7549E1FF837}"/>
              </a:ext>
            </a:extLst>
          </p:cNvPr>
          <p:cNvSpPr/>
          <p:nvPr/>
        </p:nvSpPr>
        <p:spPr>
          <a:xfrm>
            <a:off x="65783" y="1139868"/>
            <a:ext cx="1778696" cy="64468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F7D95"/>
                </a:solidFill>
              </a:rPr>
              <a:t>단말기 원장 체크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91AC1CB-B187-7642-8523-55E2E9D4F21D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844479" y="901035"/>
            <a:ext cx="585570" cy="561175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0A3A470-17A9-2DC5-78C0-42E7C6C54E82}"/>
              </a:ext>
            </a:extLst>
          </p:cNvPr>
          <p:cNvSpPr/>
          <p:nvPr/>
        </p:nvSpPr>
        <p:spPr>
          <a:xfrm>
            <a:off x="125303" y="3273207"/>
            <a:ext cx="1778696" cy="64468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F7D95"/>
                </a:solidFill>
              </a:rPr>
              <a:t>체크 결과에 따른</a:t>
            </a:r>
            <a:endParaRPr lang="en-US" altLang="ko-KR" dirty="0">
              <a:solidFill>
                <a:srgbClr val="5F7D95"/>
              </a:solidFill>
            </a:endParaRPr>
          </a:p>
          <a:p>
            <a:pPr algn="ctr"/>
            <a:r>
              <a:rPr lang="ko-KR" altLang="en-US" dirty="0">
                <a:solidFill>
                  <a:srgbClr val="5F7D95"/>
                </a:solidFill>
              </a:rPr>
              <a:t>응답 설정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E25892E-A3D3-2796-EFCF-65D0B82C35E2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903999" y="3532340"/>
            <a:ext cx="525743" cy="63209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5962F58-FB32-25BD-9EFA-7336B4A4FFD3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04 -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온라인</a:t>
            </a:r>
          </a:p>
        </p:txBody>
      </p:sp>
    </p:spTree>
    <p:extLst>
      <p:ext uri="{BB962C8B-B14F-4D97-AF65-F5344CB8AC3E}">
        <p14:creationId xmlns:p14="http://schemas.microsoft.com/office/powerpoint/2010/main" val="3816694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DEDEBB6-18F4-1C03-B13D-86A57CEFB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97" y="523039"/>
            <a:ext cx="5298512" cy="4371989"/>
          </a:xfrm>
          <a:prstGeom prst="rect">
            <a:avLst/>
          </a:prstGeom>
        </p:spPr>
      </p:pic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4" y="1"/>
            <a:ext cx="6538589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altLang="ko-KR" sz="2500" dirty="0">
                <a:latin typeface="+mj-ea"/>
                <a:ea typeface="+mj-ea"/>
              </a:rPr>
              <a:t>4-1 . </a:t>
            </a:r>
            <a:r>
              <a:rPr lang="ko-KR" altLang="en-US" sz="2500" dirty="0">
                <a:latin typeface="+mj-ea"/>
                <a:ea typeface="+mj-ea"/>
              </a:rPr>
              <a:t>온라인</a:t>
            </a:r>
            <a:r>
              <a:rPr lang="en-US" altLang="ko-KR" sz="2500" dirty="0">
                <a:latin typeface="+mj-ea"/>
                <a:ea typeface="+mj-ea"/>
              </a:rPr>
              <a:t> </a:t>
            </a:r>
            <a:r>
              <a:rPr lang="ko-KR" altLang="en-US" sz="2500" dirty="0">
                <a:latin typeface="+mj-ea"/>
                <a:ea typeface="+mj-ea"/>
              </a:rPr>
              <a:t>설계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승인 </a:t>
            </a:r>
            <a:r>
              <a:rPr lang="en-US" altLang="ko-KR" sz="2500" dirty="0">
                <a:latin typeface="+mj-ea"/>
                <a:ea typeface="+mj-ea"/>
              </a:rPr>
              <a:t>–</a:t>
            </a:r>
            <a:r>
              <a:rPr lang="ko-KR" altLang="en-US" sz="2500" dirty="0">
                <a:latin typeface="+mj-ea"/>
                <a:ea typeface="+mj-ea"/>
              </a:rPr>
              <a:t> 승인처리 </a:t>
            </a:r>
            <a:r>
              <a:rPr lang="en-US" altLang="ko-KR" sz="2500" dirty="0">
                <a:latin typeface="+mj-ea"/>
                <a:ea typeface="+mj-ea"/>
              </a:rPr>
              <a:t>#4/5</a:t>
            </a:r>
            <a:endParaRPr sz="2500" dirty="0">
              <a:latin typeface="+mj-ea"/>
              <a:ea typeface="+mj-ea"/>
            </a:endParaRPr>
          </a:p>
        </p:txBody>
      </p:sp>
      <p:sp>
        <p:nvSpPr>
          <p:cNvPr id="5" name="Google Shape;366;p49">
            <a:extLst>
              <a:ext uri="{FF2B5EF4-FFF2-40B4-BE49-F238E27FC236}">
                <a16:creationId xmlns:a16="http://schemas.microsoft.com/office/drawing/2014/main" id="{C3EDD23F-6DD2-D6AF-6413-556ECD899A3C}"/>
              </a:ext>
            </a:extLst>
          </p:cNvPr>
          <p:cNvSpPr/>
          <p:nvPr/>
        </p:nvSpPr>
        <p:spPr>
          <a:xfrm rot="5400000">
            <a:off x="74209" y="1487482"/>
            <a:ext cx="2284889" cy="2049871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6" name="Google Shape;370;p49">
            <a:extLst>
              <a:ext uri="{FF2B5EF4-FFF2-40B4-BE49-F238E27FC236}">
                <a16:creationId xmlns:a16="http://schemas.microsoft.com/office/drawing/2014/main" id="{DA377A27-96D1-1217-7C46-E7AD33333A9A}"/>
              </a:ext>
            </a:extLst>
          </p:cNvPr>
          <p:cNvSpPr txBox="1">
            <a:spLocks/>
          </p:cNvSpPr>
          <p:nvPr/>
        </p:nvSpPr>
        <p:spPr>
          <a:xfrm>
            <a:off x="320351" y="1519984"/>
            <a:ext cx="1792603" cy="6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400"/>
            </a:pPr>
            <a:r>
              <a:rPr lang="ko-KR" altLang="en-US" sz="2000" u="sng" dirty="0">
                <a:solidFill>
                  <a:schemeClr val="bg2"/>
                </a:solidFill>
              </a:rPr>
              <a:t>온라인 승인</a:t>
            </a:r>
          </a:p>
        </p:txBody>
      </p:sp>
      <p:sp>
        <p:nvSpPr>
          <p:cNvPr id="7" name="Google Shape;371;p49">
            <a:extLst>
              <a:ext uri="{FF2B5EF4-FFF2-40B4-BE49-F238E27FC236}">
                <a16:creationId xmlns:a16="http://schemas.microsoft.com/office/drawing/2014/main" id="{94CE4E72-1F92-D46C-06FE-229EDE9B6E68}"/>
              </a:ext>
            </a:extLst>
          </p:cNvPr>
          <p:cNvSpPr txBox="1">
            <a:spLocks/>
          </p:cNvSpPr>
          <p:nvPr/>
        </p:nvSpPr>
        <p:spPr>
          <a:xfrm>
            <a:off x="320351" y="2224018"/>
            <a:ext cx="1792603" cy="97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000"/>
            </a:pPr>
            <a:r>
              <a:rPr lang="ko-KR" altLang="en-US" dirty="0">
                <a:solidFill>
                  <a:srgbClr val="5F7D95"/>
                </a:solidFill>
              </a:rPr>
              <a:t>승인처리</a:t>
            </a:r>
            <a:endParaRPr lang="en-US" altLang="ko-KR" dirty="0">
              <a:solidFill>
                <a:srgbClr val="5F7D95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9969DA-C8D6-C2D7-2CF1-ACCC0691393A}"/>
              </a:ext>
            </a:extLst>
          </p:cNvPr>
          <p:cNvSpPr/>
          <p:nvPr/>
        </p:nvSpPr>
        <p:spPr>
          <a:xfrm>
            <a:off x="4095255" y="4163261"/>
            <a:ext cx="2061287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4A72E-E68B-6502-F310-06FB2953B232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04 -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온라인</a:t>
            </a:r>
          </a:p>
        </p:txBody>
      </p:sp>
    </p:spTree>
    <p:extLst>
      <p:ext uri="{BB962C8B-B14F-4D97-AF65-F5344CB8AC3E}">
        <p14:creationId xmlns:p14="http://schemas.microsoft.com/office/powerpoint/2010/main" val="3961870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4" y="1"/>
            <a:ext cx="6569904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altLang="ko-KR" sz="2500" dirty="0">
                <a:latin typeface="+mj-ea"/>
                <a:ea typeface="+mj-ea"/>
              </a:rPr>
              <a:t>4-1 . </a:t>
            </a:r>
            <a:r>
              <a:rPr lang="ko-KR" altLang="en-US" sz="2500" dirty="0">
                <a:latin typeface="+mj-ea"/>
                <a:ea typeface="+mj-ea"/>
              </a:rPr>
              <a:t>온라인</a:t>
            </a:r>
            <a:r>
              <a:rPr lang="en-US" altLang="ko-KR" sz="2500" dirty="0">
                <a:latin typeface="+mj-ea"/>
                <a:ea typeface="+mj-ea"/>
              </a:rPr>
              <a:t> </a:t>
            </a:r>
            <a:r>
              <a:rPr lang="ko-KR" altLang="en-US" sz="2500" dirty="0">
                <a:latin typeface="+mj-ea"/>
                <a:ea typeface="+mj-ea"/>
              </a:rPr>
              <a:t>구현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승인 </a:t>
            </a:r>
            <a:r>
              <a:rPr lang="en-US" altLang="ko-KR" sz="2500" dirty="0">
                <a:latin typeface="+mj-ea"/>
                <a:ea typeface="+mj-ea"/>
              </a:rPr>
              <a:t>–</a:t>
            </a:r>
            <a:r>
              <a:rPr lang="ko-KR" altLang="en-US" sz="2500" dirty="0">
                <a:latin typeface="+mj-ea"/>
                <a:ea typeface="+mj-ea"/>
              </a:rPr>
              <a:t> 승인처리 </a:t>
            </a:r>
            <a:r>
              <a:rPr lang="en-US" altLang="ko-KR" sz="2500" dirty="0">
                <a:latin typeface="+mj-ea"/>
                <a:ea typeface="+mj-ea"/>
              </a:rPr>
              <a:t>#5/5</a:t>
            </a:r>
            <a:endParaRPr sz="25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E2CDE7-224E-BB85-2E67-7E9D3CB4B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48" y="1467074"/>
            <a:ext cx="8272504" cy="220935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B1DADD-977B-3D12-74B3-508E76DC67A3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04 -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온라인</a:t>
            </a:r>
          </a:p>
        </p:txBody>
      </p:sp>
    </p:spTree>
    <p:extLst>
      <p:ext uri="{BB962C8B-B14F-4D97-AF65-F5344CB8AC3E}">
        <p14:creationId xmlns:p14="http://schemas.microsoft.com/office/powerpoint/2010/main" val="42634992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2" y="1"/>
            <a:ext cx="4572002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altLang="ko-KR" sz="2500" dirty="0">
                <a:latin typeface="+mj-ea"/>
                <a:ea typeface="+mj-ea"/>
              </a:rPr>
              <a:t>4-1 . </a:t>
            </a:r>
            <a:r>
              <a:rPr lang="ko-KR" altLang="en-US" sz="2500" dirty="0">
                <a:latin typeface="+mj-ea"/>
                <a:ea typeface="+mj-ea"/>
              </a:rPr>
              <a:t>온라인</a:t>
            </a:r>
            <a:r>
              <a:rPr lang="en-US" altLang="ko-KR" sz="2500" dirty="0">
                <a:latin typeface="+mj-ea"/>
                <a:ea typeface="+mj-ea"/>
              </a:rPr>
              <a:t> </a:t>
            </a:r>
            <a:r>
              <a:rPr lang="ko-KR" altLang="en-US" sz="2500" dirty="0">
                <a:latin typeface="+mj-ea"/>
                <a:ea typeface="+mj-ea"/>
              </a:rPr>
              <a:t>설계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취소 </a:t>
            </a:r>
            <a:r>
              <a:rPr lang="en-US" altLang="ko-KR" sz="2500" dirty="0">
                <a:latin typeface="+mj-ea"/>
                <a:ea typeface="+mj-ea"/>
              </a:rPr>
              <a:t>#1/4</a:t>
            </a:r>
            <a:r>
              <a:rPr lang="ko-KR" altLang="en-US" sz="2500" dirty="0">
                <a:latin typeface="+mj-ea"/>
                <a:ea typeface="+mj-ea"/>
              </a:rPr>
              <a:t> </a:t>
            </a:r>
            <a:endParaRPr sz="2500" dirty="0">
              <a:latin typeface="+mj-ea"/>
              <a:ea typeface="+mj-ea"/>
            </a:endParaRPr>
          </a:p>
        </p:txBody>
      </p:sp>
      <p:sp>
        <p:nvSpPr>
          <p:cNvPr id="5" name="Google Shape;366;p49">
            <a:extLst>
              <a:ext uri="{FF2B5EF4-FFF2-40B4-BE49-F238E27FC236}">
                <a16:creationId xmlns:a16="http://schemas.microsoft.com/office/drawing/2014/main" id="{C3EDD23F-6DD2-D6AF-6413-556ECD899A3C}"/>
              </a:ext>
            </a:extLst>
          </p:cNvPr>
          <p:cNvSpPr/>
          <p:nvPr/>
        </p:nvSpPr>
        <p:spPr>
          <a:xfrm rot="5400000">
            <a:off x="74209" y="1487482"/>
            <a:ext cx="2284889" cy="2049871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6" name="Google Shape;370;p49">
            <a:extLst>
              <a:ext uri="{FF2B5EF4-FFF2-40B4-BE49-F238E27FC236}">
                <a16:creationId xmlns:a16="http://schemas.microsoft.com/office/drawing/2014/main" id="{DA377A27-96D1-1217-7C46-E7AD33333A9A}"/>
              </a:ext>
            </a:extLst>
          </p:cNvPr>
          <p:cNvSpPr txBox="1">
            <a:spLocks/>
          </p:cNvSpPr>
          <p:nvPr/>
        </p:nvSpPr>
        <p:spPr>
          <a:xfrm>
            <a:off x="320351" y="1519984"/>
            <a:ext cx="1792603" cy="6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400"/>
            </a:pPr>
            <a:r>
              <a:rPr lang="ko-KR" altLang="en-US" sz="2000" u="sng" dirty="0">
                <a:solidFill>
                  <a:schemeClr val="bg2"/>
                </a:solidFill>
              </a:rPr>
              <a:t>온라인 취소</a:t>
            </a:r>
          </a:p>
        </p:txBody>
      </p:sp>
      <p:sp>
        <p:nvSpPr>
          <p:cNvPr id="7" name="Google Shape;371;p49">
            <a:extLst>
              <a:ext uri="{FF2B5EF4-FFF2-40B4-BE49-F238E27FC236}">
                <a16:creationId xmlns:a16="http://schemas.microsoft.com/office/drawing/2014/main" id="{94CE4E72-1F92-D46C-06FE-229EDE9B6E68}"/>
              </a:ext>
            </a:extLst>
          </p:cNvPr>
          <p:cNvSpPr txBox="1">
            <a:spLocks/>
          </p:cNvSpPr>
          <p:nvPr/>
        </p:nvSpPr>
        <p:spPr>
          <a:xfrm>
            <a:off x="320351" y="2224018"/>
            <a:ext cx="1792603" cy="97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000"/>
            </a:pPr>
            <a:r>
              <a:rPr lang="ko-KR" altLang="en-US" dirty="0">
                <a:solidFill>
                  <a:srgbClr val="5F7D95"/>
                </a:solidFill>
              </a:rPr>
              <a:t>공통 정합성 검증</a:t>
            </a:r>
            <a:endParaRPr lang="en-US" altLang="ko-KR" dirty="0">
              <a:solidFill>
                <a:srgbClr val="5F7D95"/>
              </a:solidFill>
            </a:endParaRPr>
          </a:p>
          <a:p>
            <a:pPr algn="ctr">
              <a:buSzPts val="1000"/>
            </a:pPr>
            <a:r>
              <a:rPr lang="en-US" altLang="ko-KR" dirty="0">
                <a:solidFill>
                  <a:srgbClr val="5F7D95"/>
                </a:solidFill>
              </a:rPr>
              <a:t>+</a:t>
            </a:r>
          </a:p>
          <a:p>
            <a:pPr algn="ctr">
              <a:buSzPts val="1000"/>
            </a:pPr>
            <a:r>
              <a:rPr lang="ko-KR" altLang="en-US" dirty="0">
                <a:solidFill>
                  <a:srgbClr val="5F7D95"/>
                </a:solidFill>
              </a:rPr>
              <a:t>취소처리</a:t>
            </a:r>
            <a:endParaRPr lang="en-US" altLang="ko-KR" dirty="0">
              <a:solidFill>
                <a:srgbClr val="5F7D95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6482B3-89B0-7682-0D77-4104FA260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89" y="3438394"/>
            <a:ext cx="1293330" cy="1536004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CE63F2-ABA7-F5EF-2C3A-DE1C87D98C31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04 -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온라인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31BD67-B0EE-893A-713B-93D9CECC2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003" y="544140"/>
            <a:ext cx="3716807" cy="428464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6291D0-6192-0257-2702-A3BD1FCC9323}"/>
              </a:ext>
            </a:extLst>
          </p:cNvPr>
          <p:cNvSpPr/>
          <p:nvPr/>
        </p:nvSpPr>
        <p:spPr>
          <a:xfrm>
            <a:off x="4561163" y="2548098"/>
            <a:ext cx="1040551" cy="162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CBEC6A4-C4DE-CCB3-E222-C3794EC5D48D}"/>
              </a:ext>
            </a:extLst>
          </p:cNvPr>
          <p:cNvSpPr/>
          <p:nvPr/>
        </p:nvSpPr>
        <p:spPr>
          <a:xfrm rot="19663353">
            <a:off x="3765363" y="3419998"/>
            <a:ext cx="726510" cy="4697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692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8A1421A-2476-C91E-5860-4E0A8D95F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726" y="1123922"/>
            <a:ext cx="5715660" cy="317022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4" y="1"/>
            <a:ext cx="7440463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altLang="ko-KR" sz="2500" dirty="0">
                <a:latin typeface="+mj-ea"/>
                <a:ea typeface="+mj-ea"/>
              </a:rPr>
              <a:t>4-1 . </a:t>
            </a:r>
            <a:r>
              <a:rPr lang="ko-KR" altLang="en-US" sz="2500" dirty="0">
                <a:latin typeface="+mj-ea"/>
                <a:ea typeface="+mj-ea"/>
              </a:rPr>
              <a:t>온라인</a:t>
            </a:r>
            <a:r>
              <a:rPr lang="en-US" altLang="ko-KR" sz="2500" dirty="0">
                <a:latin typeface="+mj-ea"/>
                <a:ea typeface="+mj-ea"/>
              </a:rPr>
              <a:t> </a:t>
            </a:r>
            <a:r>
              <a:rPr lang="ko-KR" altLang="en-US" sz="2500" dirty="0">
                <a:latin typeface="+mj-ea"/>
                <a:ea typeface="+mj-ea"/>
              </a:rPr>
              <a:t>설계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취소 </a:t>
            </a:r>
            <a:r>
              <a:rPr lang="en-US" altLang="ko-KR" sz="2500" dirty="0">
                <a:latin typeface="+mj-ea"/>
                <a:ea typeface="+mj-ea"/>
              </a:rPr>
              <a:t>– </a:t>
            </a:r>
            <a:r>
              <a:rPr lang="ko-KR" altLang="en-US" sz="2500" dirty="0">
                <a:latin typeface="+mj-ea"/>
                <a:ea typeface="+mj-ea"/>
              </a:rPr>
              <a:t>취소처리 </a:t>
            </a:r>
            <a:r>
              <a:rPr lang="en-US" altLang="ko-KR" sz="2500" dirty="0">
                <a:latin typeface="+mj-ea"/>
                <a:ea typeface="+mj-ea"/>
              </a:rPr>
              <a:t>#2/4</a:t>
            </a:r>
            <a:endParaRPr sz="2500" dirty="0">
              <a:latin typeface="+mj-ea"/>
              <a:ea typeface="+mj-ea"/>
            </a:endParaRPr>
          </a:p>
        </p:txBody>
      </p:sp>
      <p:sp>
        <p:nvSpPr>
          <p:cNvPr id="5" name="Google Shape;366;p49">
            <a:extLst>
              <a:ext uri="{FF2B5EF4-FFF2-40B4-BE49-F238E27FC236}">
                <a16:creationId xmlns:a16="http://schemas.microsoft.com/office/drawing/2014/main" id="{C3EDD23F-6DD2-D6AF-6413-556ECD899A3C}"/>
              </a:ext>
            </a:extLst>
          </p:cNvPr>
          <p:cNvSpPr/>
          <p:nvPr/>
        </p:nvSpPr>
        <p:spPr>
          <a:xfrm rot="5400000">
            <a:off x="74209" y="1487482"/>
            <a:ext cx="2284889" cy="2049871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6" name="Google Shape;370;p49">
            <a:extLst>
              <a:ext uri="{FF2B5EF4-FFF2-40B4-BE49-F238E27FC236}">
                <a16:creationId xmlns:a16="http://schemas.microsoft.com/office/drawing/2014/main" id="{DA377A27-96D1-1217-7C46-E7AD33333A9A}"/>
              </a:ext>
            </a:extLst>
          </p:cNvPr>
          <p:cNvSpPr txBox="1">
            <a:spLocks/>
          </p:cNvSpPr>
          <p:nvPr/>
        </p:nvSpPr>
        <p:spPr>
          <a:xfrm>
            <a:off x="320351" y="1519984"/>
            <a:ext cx="1792603" cy="6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400"/>
            </a:pPr>
            <a:r>
              <a:rPr lang="ko-KR" altLang="en-US" sz="2000" u="sng" dirty="0">
                <a:solidFill>
                  <a:schemeClr val="bg2"/>
                </a:solidFill>
              </a:rPr>
              <a:t>온라인 취소</a:t>
            </a:r>
          </a:p>
        </p:txBody>
      </p:sp>
      <p:sp>
        <p:nvSpPr>
          <p:cNvPr id="7" name="Google Shape;371;p49">
            <a:extLst>
              <a:ext uri="{FF2B5EF4-FFF2-40B4-BE49-F238E27FC236}">
                <a16:creationId xmlns:a16="http://schemas.microsoft.com/office/drawing/2014/main" id="{94CE4E72-1F92-D46C-06FE-229EDE9B6E68}"/>
              </a:ext>
            </a:extLst>
          </p:cNvPr>
          <p:cNvSpPr txBox="1">
            <a:spLocks/>
          </p:cNvSpPr>
          <p:nvPr/>
        </p:nvSpPr>
        <p:spPr>
          <a:xfrm>
            <a:off x="320351" y="2224018"/>
            <a:ext cx="1792603" cy="97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000"/>
            </a:pPr>
            <a:r>
              <a:rPr lang="ko-KR" altLang="en-US" dirty="0">
                <a:solidFill>
                  <a:srgbClr val="5F7D95"/>
                </a:solidFill>
              </a:rPr>
              <a:t>취소처리</a:t>
            </a:r>
            <a:endParaRPr lang="en-US" altLang="ko-KR" dirty="0">
              <a:solidFill>
                <a:srgbClr val="5F7D95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F715BC-4EEE-0178-AF3A-521FBBEF1925}"/>
              </a:ext>
            </a:extLst>
          </p:cNvPr>
          <p:cNvSpPr/>
          <p:nvPr/>
        </p:nvSpPr>
        <p:spPr>
          <a:xfrm>
            <a:off x="4822520" y="2031503"/>
            <a:ext cx="3839356" cy="1623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1D54CD-6248-1DC3-28E9-B0439BA0C001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04 -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온라인</a:t>
            </a:r>
          </a:p>
        </p:txBody>
      </p:sp>
    </p:spTree>
    <p:extLst>
      <p:ext uri="{BB962C8B-B14F-4D97-AF65-F5344CB8AC3E}">
        <p14:creationId xmlns:p14="http://schemas.microsoft.com/office/powerpoint/2010/main" val="4083435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81;p59">
            <a:extLst>
              <a:ext uri="{FF2B5EF4-FFF2-40B4-BE49-F238E27FC236}">
                <a16:creationId xmlns:a16="http://schemas.microsoft.com/office/drawing/2014/main" id="{C053DDEC-749F-CF27-7B28-972C5CA54811}"/>
              </a:ext>
            </a:extLst>
          </p:cNvPr>
          <p:cNvSpPr>
            <a:spLocks/>
          </p:cNvSpPr>
          <p:nvPr/>
        </p:nvSpPr>
        <p:spPr>
          <a:xfrm>
            <a:off x="3658257" y="1221522"/>
            <a:ext cx="1680404" cy="2667878"/>
          </a:xfrm>
          <a:prstGeom prst="rect">
            <a:avLst/>
          </a:prstGeom>
          <a:solidFill>
            <a:schemeClr val="dk2">
              <a:alpha val="11764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s" dirty="0"/>
              <a:t>         </a:t>
            </a:r>
            <a:endParaRPr dirty="0"/>
          </a:p>
        </p:txBody>
      </p:sp>
      <p:sp>
        <p:nvSpPr>
          <p:cNvPr id="575" name="Google Shape;581;p59">
            <a:extLst>
              <a:ext uri="{FF2B5EF4-FFF2-40B4-BE49-F238E27FC236}">
                <a16:creationId xmlns:a16="http://schemas.microsoft.com/office/drawing/2014/main" id="{83BCA85B-B3C2-2D8D-4E0F-6D4E9394CABA}"/>
              </a:ext>
            </a:extLst>
          </p:cNvPr>
          <p:cNvSpPr>
            <a:spLocks/>
          </p:cNvSpPr>
          <p:nvPr/>
        </p:nvSpPr>
        <p:spPr>
          <a:xfrm>
            <a:off x="6944073" y="1183709"/>
            <a:ext cx="1680404" cy="2667878"/>
          </a:xfrm>
          <a:prstGeom prst="rect">
            <a:avLst/>
          </a:prstGeom>
          <a:solidFill>
            <a:schemeClr val="dk2">
              <a:alpha val="11764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s" dirty="0"/>
              <a:t>         </a:t>
            </a:r>
            <a:endParaRPr dirty="0"/>
          </a:p>
        </p:txBody>
      </p:sp>
      <p:sp>
        <p:nvSpPr>
          <p:cNvPr id="31" name="Google Shape;581;p59">
            <a:extLst>
              <a:ext uri="{FF2B5EF4-FFF2-40B4-BE49-F238E27FC236}">
                <a16:creationId xmlns:a16="http://schemas.microsoft.com/office/drawing/2014/main" id="{41C55F76-A0DE-9B11-70D1-E46D7746F103}"/>
              </a:ext>
            </a:extLst>
          </p:cNvPr>
          <p:cNvSpPr>
            <a:spLocks/>
          </p:cNvSpPr>
          <p:nvPr/>
        </p:nvSpPr>
        <p:spPr>
          <a:xfrm>
            <a:off x="339168" y="1183709"/>
            <a:ext cx="1680404" cy="2667878"/>
          </a:xfrm>
          <a:prstGeom prst="rect">
            <a:avLst/>
          </a:prstGeom>
          <a:solidFill>
            <a:schemeClr val="dk2">
              <a:alpha val="11764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s" dirty="0"/>
              <a:t>         </a:t>
            </a:r>
            <a:endParaRPr dirty="0"/>
          </a:p>
        </p:txBody>
      </p:sp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50831" y="0"/>
            <a:ext cx="5725018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500" dirty="0">
                <a:latin typeface="+mj-ea"/>
                <a:ea typeface="+mj-ea"/>
              </a:rPr>
              <a:t>1-1. </a:t>
            </a:r>
            <a:r>
              <a:rPr lang="ko-KR" altLang="en-US" sz="2500" dirty="0">
                <a:latin typeface="+mj-ea"/>
                <a:ea typeface="+mj-ea"/>
              </a:rPr>
              <a:t>신용거래 중계 시스템 </a:t>
            </a:r>
            <a:r>
              <a:rPr lang="en-US" altLang="ko-KR" sz="2500" dirty="0">
                <a:latin typeface="+mj-ea"/>
                <a:ea typeface="+mj-ea"/>
              </a:rPr>
              <a:t>/ VAN #1</a:t>
            </a:r>
            <a:endParaRPr sz="2500" dirty="0">
              <a:latin typeface="+mj-ea"/>
              <a:ea typeface="+mj-ea"/>
            </a:endParaRPr>
          </a:p>
        </p:txBody>
      </p:sp>
      <p:grpSp>
        <p:nvGrpSpPr>
          <p:cNvPr id="2" name="Google Shape;4931;p76">
            <a:extLst>
              <a:ext uri="{FF2B5EF4-FFF2-40B4-BE49-F238E27FC236}">
                <a16:creationId xmlns:a16="http://schemas.microsoft.com/office/drawing/2014/main" id="{E07BDBDB-2362-C4FB-666B-CC77B2E43D57}"/>
              </a:ext>
            </a:extLst>
          </p:cNvPr>
          <p:cNvGrpSpPr/>
          <p:nvPr/>
        </p:nvGrpSpPr>
        <p:grpSpPr>
          <a:xfrm>
            <a:off x="7306614" y="1883216"/>
            <a:ext cx="896738" cy="905610"/>
            <a:chOff x="-59100700" y="1911950"/>
            <a:chExt cx="315875" cy="319000"/>
          </a:xfrm>
        </p:grpSpPr>
        <p:sp>
          <p:nvSpPr>
            <p:cNvPr id="3" name="Google Shape;4932;p76">
              <a:extLst>
                <a:ext uri="{FF2B5EF4-FFF2-40B4-BE49-F238E27FC236}">
                  <a16:creationId xmlns:a16="http://schemas.microsoft.com/office/drawing/2014/main" id="{19E6E1CD-B2D3-944A-FBCD-F1FA1E3C6127}"/>
                </a:ext>
              </a:extLst>
            </p:cNvPr>
            <p:cNvSpPr/>
            <p:nvPr/>
          </p:nvSpPr>
          <p:spPr>
            <a:xfrm>
              <a:off x="-59015625" y="19938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4" name="Google Shape;4933;p76">
              <a:extLst>
                <a:ext uri="{FF2B5EF4-FFF2-40B4-BE49-F238E27FC236}">
                  <a16:creationId xmlns:a16="http://schemas.microsoft.com/office/drawing/2014/main" id="{4757CE58-4454-0667-662E-AB1B8E815954}"/>
                </a:ext>
              </a:extLst>
            </p:cNvPr>
            <p:cNvSpPr/>
            <p:nvPr/>
          </p:nvSpPr>
          <p:spPr>
            <a:xfrm>
              <a:off x="-58954200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5" name="Google Shape;4934;p76">
              <a:extLst>
                <a:ext uri="{FF2B5EF4-FFF2-40B4-BE49-F238E27FC236}">
                  <a16:creationId xmlns:a16="http://schemas.microsoft.com/office/drawing/2014/main" id="{249BA3E5-8462-74DA-7FF7-FB10573A51D9}"/>
                </a:ext>
              </a:extLst>
            </p:cNvPr>
            <p:cNvSpPr/>
            <p:nvPr/>
          </p:nvSpPr>
          <p:spPr>
            <a:xfrm>
              <a:off x="-58891975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6" name="Google Shape;4935;p76">
              <a:extLst>
                <a:ext uri="{FF2B5EF4-FFF2-40B4-BE49-F238E27FC236}">
                  <a16:creationId xmlns:a16="http://schemas.microsoft.com/office/drawing/2014/main" id="{F61A4872-FD86-6DBD-01EF-CCB75E779DE9}"/>
                </a:ext>
              </a:extLst>
            </p:cNvPr>
            <p:cNvSpPr/>
            <p:nvPr/>
          </p:nvSpPr>
          <p:spPr>
            <a:xfrm>
              <a:off x="-59015625" y="2034825"/>
              <a:ext cx="20500" cy="21275"/>
            </a:xfrm>
            <a:custGeom>
              <a:avLst/>
              <a:gdLst/>
              <a:ahLst/>
              <a:cxnLst/>
              <a:rect l="l" t="t" r="r" b="b"/>
              <a:pathLst>
                <a:path w="820" h="851" extrusionOk="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7" name="Google Shape;4936;p76">
              <a:extLst>
                <a:ext uri="{FF2B5EF4-FFF2-40B4-BE49-F238E27FC236}">
                  <a16:creationId xmlns:a16="http://schemas.microsoft.com/office/drawing/2014/main" id="{AD41D694-3095-4CFC-FD8B-9AB2635C73B3}"/>
                </a:ext>
              </a:extLst>
            </p:cNvPr>
            <p:cNvSpPr/>
            <p:nvPr/>
          </p:nvSpPr>
          <p:spPr>
            <a:xfrm>
              <a:off x="-58954200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8" name="Google Shape;4937;p76">
              <a:extLst>
                <a:ext uri="{FF2B5EF4-FFF2-40B4-BE49-F238E27FC236}">
                  <a16:creationId xmlns:a16="http://schemas.microsoft.com/office/drawing/2014/main" id="{6FD6A244-2785-BFAC-655E-468C5A4947B5}"/>
                </a:ext>
              </a:extLst>
            </p:cNvPr>
            <p:cNvSpPr/>
            <p:nvPr/>
          </p:nvSpPr>
          <p:spPr>
            <a:xfrm>
              <a:off x="-58891975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9" name="Google Shape;4938;p76">
              <a:extLst>
                <a:ext uri="{FF2B5EF4-FFF2-40B4-BE49-F238E27FC236}">
                  <a16:creationId xmlns:a16="http://schemas.microsoft.com/office/drawing/2014/main" id="{543A5C5A-9BC9-EDAF-AC30-98C5E41918E6}"/>
                </a:ext>
              </a:extLst>
            </p:cNvPr>
            <p:cNvSpPr/>
            <p:nvPr/>
          </p:nvSpPr>
          <p:spPr>
            <a:xfrm>
              <a:off x="-59015625" y="20765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10" name="Google Shape;4939;p76">
              <a:extLst>
                <a:ext uri="{FF2B5EF4-FFF2-40B4-BE49-F238E27FC236}">
                  <a16:creationId xmlns:a16="http://schemas.microsoft.com/office/drawing/2014/main" id="{EFC210DB-57C0-AE18-C134-176D3E52C274}"/>
                </a:ext>
              </a:extLst>
            </p:cNvPr>
            <p:cNvSpPr/>
            <p:nvPr/>
          </p:nvSpPr>
          <p:spPr>
            <a:xfrm>
              <a:off x="-58954200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11" name="Google Shape;4940;p76">
              <a:extLst>
                <a:ext uri="{FF2B5EF4-FFF2-40B4-BE49-F238E27FC236}">
                  <a16:creationId xmlns:a16="http://schemas.microsoft.com/office/drawing/2014/main" id="{81AA1129-0281-F1EB-E4D8-44912F5BA2D0}"/>
                </a:ext>
              </a:extLst>
            </p:cNvPr>
            <p:cNvSpPr/>
            <p:nvPr/>
          </p:nvSpPr>
          <p:spPr>
            <a:xfrm>
              <a:off x="-58891975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12" name="Google Shape;4941;p76">
              <a:extLst>
                <a:ext uri="{FF2B5EF4-FFF2-40B4-BE49-F238E27FC236}">
                  <a16:creationId xmlns:a16="http://schemas.microsoft.com/office/drawing/2014/main" id="{68E52C9F-1220-4E57-2102-BADAD32B9C2E}"/>
                </a:ext>
              </a:extLst>
            </p:cNvPr>
            <p:cNvSpPr/>
            <p:nvPr/>
          </p:nvSpPr>
          <p:spPr>
            <a:xfrm>
              <a:off x="-59100700" y="1911950"/>
              <a:ext cx="315875" cy="319000"/>
            </a:xfrm>
            <a:custGeom>
              <a:avLst/>
              <a:gdLst/>
              <a:ahLst/>
              <a:cxnLst/>
              <a:rect l="l" t="t" r="r" b="b"/>
              <a:pathLst>
                <a:path w="12635" h="12760" extrusionOk="0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B526F02-BA5A-E1BE-77FD-A3C8FB3FCF31}"/>
              </a:ext>
            </a:extLst>
          </p:cNvPr>
          <p:cNvSpPr txBox="1"/>
          <p:nvPr/>
        </p:nvSpPr>
        <p:spPr>
          <a:xfrm>
            <a:off x="3863587" y="2212092"/>
            <a:ext cx="1261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F7D95"/>
                </a:solidFill>
              </a:rPr>
              <a:t>VAN</a:t>
            </a:r>
            <a:endParaRPr lang="ko-KR" altLang="en-US" sz="4000" dirty="0">
              <a:solidFill>
                <a:srgbClr val="5F7D95"/>
              </a:solidFill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335BDB5-2AC2-16E8-6C68-4FCA3B3E2A6B}"/>
              </a:ext>
            </a:extLst>
          </p:cNvPr>
          <p:cNvSpPr/>
          <p:nvPr/>
        </p:nvSpPr>
        <p:spPr>
          <a:xfrm>
            <a:off x="2423336" y="2154753"/>
            <a:ext cx="954480" cy="2570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3D6887C-61CC-851A-84D6-CCEC1C62E757}"/>
              </a:ext>
            </a:extLst>
          </p:cNvPr>
          <p:cNvSpPr/>
          <p:nvPr/>
        </p:nvSpPr>
        <p:spPr>
          <a:xfrm>
            <a:off x="5628758" y="2147597"/>
            <a:ext cx="954480" cy="2570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6158459-6C34-7C51-FBD4-55DEE4933FC2}"/>
              </a:ext>
            </a:extLst>
          </p:cNvPr>
          <p:cNvSpPr/>
          <p:nvPr/>
        </p:nvSpPr>
        <p:spPr>
          <a:xfrm rot="10800000">
            <a:off x="2424596" y="2643633"/>
            <a:ext cx="954480" cy="2570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C5C1958-7908-AB0F-EF1C-9D9D45A7819C}"/>
              </a:ext>
            </a:extLst>
          </p:cNvPr>
          <p:cNvSpPr/>
          <p:nvPr/>
        </p:nvSpPr>
        <p:spPr>
          <a:xfrm rot="10800000">
            <a:off x="5628758" y="2629969"/>
            <a:ext cx="954480" cy="2570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Google Shape;4873;p76">
            <a:extLst>
              <a:ext uri="{FF2B5EF4-FFF2-40B4-BE49-F238E27FC236}">
                <a16:creationId xmlns:a16="http://schemas.microsoft.com/office/drawing/2014/main" id="{8D6032CD-3F77-AED7-F21C-2F5EC05E7051}"/>
              </a:ext>
            </a:extLst>
          </p:cNvPr>
          <p:cNvGrpSpPr/>
          <p:nvPr/>
        </p:nvGrpSpPr>
        <p:grpSpPr>
          <a:xfrm>
            <a:off x="670367" y="1883828"/>
            <a:ext cx="1120110" cy="1017592"/>
            <a:chOff x="-62518200" y="2692475"/>
            <a:chExt cx="318225" cy="289100"/>
          </a:xfrm>
        </p:grpSpPr>
        <p:sp>
          <p:nvSpPr>
            <p:cNvPr id="23" name="Google Shape;4874;p76">
              <a:extLst>
                <a:ext uri="{FF2B5EF4-FFF2-40B4-BE49-F238E27FC236}">
                  <a16:creationId xmlns:a16="http://schemas.microsoft.com/office/drawing/2014/main" id="{0AB4EC02-C22F-1AE8-FA2B-BE298012A378}"/>
                </a:ext>
              </a:extLst>
            </p:cNvPr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24" name="Google Shape;4875;p76">
              <a:extLst>
                <a:ext uri="{FF2B5EF4-FFF2-40B4-BE49-F238E27FC236}">
                  <a16:creationId xmlns:a16="http://schemas.microsoft.com/office/drawing/2014/main" id="{84B6C19E-892B-57AD-0E35-6ACAD06027F4}"/>
                </a:ext>
              </a:extLst>
            </p:cNvPr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4CA0AE9-AE67-B06A-500B-8DF063644EBC}"/>
              </a:ext>
            </a:extLst>
          </p:cNvPr>
          <p:cNvSpPr txBox="1"/>
          <p:nvPr/>
        </p:nvSpPr>
        <p:spPr>
          <a:xfrm>
            <a:off x="580860" y="3263191"/>
            <a:ext cx="1247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/>
                </a:solidFill>
              </a:rPr>
              <a:t>가맹점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305900-43B5-624D-C943-713A000A580B}"/>
              </a:ext>
            </a:extLst>
          </p:cNvPr>
          <p:cNvSpPr txBox="1"/>
          <p:nvPr/>
        </p:nvSpPr>
        <p:spPr>
          <a:xfrm>
            <a:off x="2003011" y="1631093"/>
            <a:ext cx="1793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F7D95"/>
                </a:solidFill>
              </a:rPr>
              <a:t>거래 승인</a:t>
            </a:r>
            <a:r>
              <a:rPr lang="en-US" altLang="ko-KR" dirty="0">
                <a:solidFill>
                  <a:srgbClr val="5F7D95"/>
                </a:solidFill>
              </a:rPr>
              <a:t>/ </a:t>
            </a:r>
            <a:r>
              <a:rPr lang="ko-KR" altLang="en-US" dirty="0">
                <a:solidFill>
                  <a:srgbClr val="5F7D95"/>
                </a:solidFill>
              </a:rPr>
              <a:t>취소</a:t>
            </a:r>
            <a:endParaRPr lang="en-US" altLang="ko-KR" dirty="0">
              <a:solidFill>
                <a:srgbClr val="5F7D95"/>
              </a:solidFill>
            </a:endParaRPr>
          </a:p>
          <a:p>
            <a:pPr algn="ctr"/>
            <a:r>
              <a:rPr lang="ko-KR" altLang="en-US" dirty="0">
                <a:solidFill>
                  <a:srgbClr val="5F7D95"/>
                </a:solidFill>
              </a:rPr>
              <a:t> 요청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292FF1-C038-FFF3-5B8F-D82922B0C869}"/>
              </a:ext>
            </a:extLst>
          </p:cNvPr>
          <p:cNvSpPr txBox="1"/>
          <p:nvPr/>
        </p:nvSpPr>
        <p:spPr>
          <a:xfrm>
            <a:off x="7167761" y="3260284"/>
            <a:ext cx="1247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/>
                </a:solidFill>
              </a:rPr>
              <a:t>대외기관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15F9E7-8D45-D392-5B76-7673F518C483}"/>
              </a:ext>
            </a:extLst>
          </p:cNvPr>
          <p:cNvSpPr txBox="1"/>
          <p:nvPr/>
        </p:nvSpPr>
        <p:spPr>
          <a:xfrm>
            <a:off x="5214037" y="1643999"/>
            <a:ext cx="1793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F7D95"/>
                </a:solidFill>
              </a:rPr>
              <a:t>거래 승인</a:t>
            </a:r>
            <a:r>
              <a:rPr lang="en-US" altLang="ko-KR" dirty="0">
                <a:solidFill>
                  <a:srgbClr val="5F7D95"/>
                </a:solidFill>
              </a:rPr>
              <a:t>/ </a:t>
            </a:r>
            <a:r>
              <a:rPr lang="ko-KR" altLang="en-US" dirty="0">
                <a:solidFill>
                  <a:srgbClr val="5F7D95"/>
                </a:solidFill>
              </a:rPr>
              <a:t>취소 </a:t>
            </a:r>
            <a:endParaRPr lang="en-US" altLang="ko-KR" dirty="0">
              <a:solidFill>
                <a:srgbClr val="5F7D95"/>
              </a:solidFill>
            </a:endParaRPr>
          </a:p>
          <a:p>
            <a:pPr algn="ctr"/>
            <a:r>
              <a:rPr lang="ko-KR" altLang="en-US" dirty="0">
                <a:solidFill>
                  <a:srgbClr val="5F7D95"/>
                </a:solidFill>
              </a:rPr>
              <a:t>요청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478424-D947-CD56-8F45-806E669C8F38}"/>
              </a:ext>
            </a:extLst>
          </p:cNvPr>
          <p:cNvSpPr txBox="1"/>
          <p:nvPr/>
        </p:nvSpPr>
        <p:spPr>
          <a:xfrm>
            <a:off x="5234719" y="2985062"/>
            <a:ext cx="1793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F7D95"/>
                </a:solidFill>
              </a:rPr>
              <a:t>거래 승인</a:t>
            </a:r>
            <a:r>
              <a:rPr lang="en-US" altLang="ko-KR" dirty="0">
                <a:solidFill>
                  <a:srgbClr val="5F7D95"/>
                </a:solidFill>
              </a:rPr>
              <a:t>/ </a:t>
            </a:r>
            <a:r>
              <a:rPr lang="ko-KR" altLang="en-US" dirty="0">
                <a:solidFill>
                  <a:srgbClr val="5F7D95"/>
                </a:solidFill>
              </a:rPr>
              <a:t>취소 </a:t>
            </a:r>
            <a:endParaRPr lang="en-US" altLang="ko-KR" dirty="0">
              <a:solidFill>
                <a:srgbClr val="5F7D95"/>
              </a:solidFill>
            </a:endParaRPr>
          </a:p>
          <a:p>
            <a:pPr algn="ctr"/>
            <a:r>
              <a:rPr lang="ko-KR" altLang="en-US" dirty="0">
                <a:solidFill>
                  <a:srgbClr val="5F7D95"/>
                </a:solidFill>
              </a:rPr>
              <a:t>응답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3B2EA5-B5E5-9C18-192E-786DEE5514CA}"/>
              </a:ext>
            </a:extLst>
          </p:cNvPr>
          <p:cNvSpPr txBox="1"/>
          <p:nvPr/>
        </p:nvSpPr>
        <p:spPr>
          <a:xfrm>
            <a:off x="2003578" y="2988563"/>
            <a:ext cx="1793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F7D95"/>
                </a:solidFill>
              </a:rPr>
              <a:t>거래 승인</a:t>
            </a:r>
            <a:r>
              <a:rPr lang="en-US" altLang="ko-KR" dirty="0">
                <a:solidFill>
                  <a:srgbClr val="5F7D95"/>
                </a:solidFill>
              </a:rPr>
              <a:t>/ </a:t>
            </a:r>
            <a:r>
              <a:rPr lang="ko-KR" altLang="en-US" dirty="0">
                <a:solidFill>
                  <a:srgbClr val="5F7D95"/>
                </a:solidFill>
              </a:rPr>
              <a:t>취소 </a:t>
            </a:r>
            <a:endParaRPr lang="en-US" altLang="ko-KR" dirty="0">
              <a:solidFill>
                <a:srgbClr val="5F7D95"/>
              </a:solidFill>
            </a:endParaRPr>
          </a:p>
          <a:p>
            <a:pPr algn="ctr"/>
            <a:r>
              <a:rPr lang="ko-KR" altLang="en-US" dirty="0">
                <a:solidFill>
                  <a:srgbClr val="5F7D95"/>
                </a:solidFill>
              </a:rPr>
              <a:t>응답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D5492F-4365-6191-87AA-25FF4742073A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01 -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948560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3" y="1"/>
            <a:ext cx="7221257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altLang="ko-KR" sz="2500" dirty="0">
                <a:latin typeface="+mj-ea"/>
                <a:ea typeface="+mj-ea"/>
              </a:rPr>
              <a:t>4-1 . </a:t>
            </a:r>
            <a:r>
              <a:rPr lang="ko-KR" altLang="en-US" sz="2500" dirty="0">
                <a:latin typeface="+mj-ea"/>
                <a:ea typeface="+mj-ea"/>
              </a:rPr>
              <a:t>온라인</a:t>
            </a:r>
            <a:r>
              <a:rPr lang="en-US" altLang="ko-KR" sz="2500" dirty="0">
                <a:latin typeface="+mj-ea"/>
                <a:ea typeface="+mj-ea"/>
              </a:rPr>
              <a:t> </a:t>
            </a:r>
            <a:r>
              <a:rPr lang="ko-KR" altLang="en-US" sz="2500" dirty="0">
                <a:latin typeface="+mj-ea"/>
                <a:ea typeface="+mj-ea"/>
              </a:rPr>
              <a:t>구현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취소 </a:t>
            </a:r>
            <a:r>
              <a:rPr lang="en-US" altLang="ko-KR" sz="2500" dirty="0">
                <a:latin typeface="+mj-ea"/>
                <a:ea typeface="+mj-ea"/>
              </a:rPr>
              <a:t>– </a:t>
            </a:r>
            <a:r>
              <a:rPr lang="ko-KR" altLang="en-US" sz="2500" dirty="0">
                <a:latin typeface="+mj-ea"/>
                <a:ea typeface="+mj-ea"/>
              </a:rPr>
              <a:t>취소처리 </a:t>
            </a:r>
            <a:r>
              <a:rPr lang="en-US" altLang="ko-KR" sz="2500" dirty="0">
                <a:latin typeface="+mj-ea"/>
                <a:ea typeface="+mj-ea"/>
              </a:rPr>
              <a:t>#3/4</a:t>
            </a:r>
            <a:endParaRPr sz="25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96EBBC-28CF-6F04-7D01-839FDFFBE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806" y="1164629"/>
            <a:ext cx="4448175" cy="269557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A6F7DFC-68CA-C2B8-2034-3DCC87D7DEF1}"/>
              </a:ext>
            </a:extLst>
          </p:cNvPr>
          <p:cNvSpPr/>
          <p:nvPr/>
        </p:nvSpPr>
        <p:spPr>
          <a:xfrm>
            <a:off x="419622" y="2101591"/>
            <a:ext cx="2001678" cy="848288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F7D95"/>
                </a:solidFill>
              </a:rPr>
              <a:t>취소타입 </a:t>
            </a:r>
            <a:r>
              <a:rPr lang="en-US" altLang="ko-KR" dirty="0">
                <a:solidFill>
                  <a:srgbClr val="5F7D95"/>
                </a:solidFill>
              </a:rPr>
              <a:t>‘C’</a:t>
            </a:r>
          </a:p>
          <a:p>
            <a:pPr algn="ctr"/>
            <a:r>
              <a:rPr lang="ko-KR" altLang="en-US" dirty="0">
                <a:solidFill>
                  <a:srgbClr val="5F7D95"/>
                </a:solidFill>
              </a:rPr>
              <a:t>로 변경 후 </a:t>
            </a:r>
            <a:r>
              <a:rPr lang="en-US" altLang="ko-KR" dirty="0">
                <a:solidFill>
                  <a:srgbClr val="5F7D95"/>
                </a:solidFill>
              </a:rPr>
              <a:t>UPDATE</a:t>
            </a:r>
            <a:endParaRPr lang="ko-KR" altLang="en-US" dirty="0">
              <a:solidFill>
                <a:srgbClr val="5F7D95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5808BC0-2B8C-6649-53DA-672EDDB6C870}"/>
              </a:ext>
            </a:extLst>
          </p:cNvPr>
          <p:cNvCxnSpPr>
            <a:cxnSpLocks/>
          </p:cNvCxnSpPr>
          <p:nvPr/>
        </p:nvCxnSpPr>
        <p:spPr>
          <a:xfrm flipV="1">
            <a:off x="2421300" y="1919817"/>
            <a:ext cx="1295506" cy="504116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6DD332-53ED-8E36-DAEB-4CFBE8A207DD}"/>
              </a:ext>
            </a:extLst>
          </p:cNvPr>
          <p:cNvSpPr/>
          <p:nvPr/>
        </p:nvSpPr>
        <p:spPr>
          <a:xfrm>
            <a:off x="4753627" y="1972849"/>
            <a:ext cx="1766170" cy="212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0F5B83-0580-B384-6ECC-90F7CA7919AE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04 -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온라인</a:t>
            </a:r>
          </a:p>
        </p:txBody>
      </p:sp>
    </p:spTree>
    <p:extLst>
      <p:ext uri="{BB962C8B-B14F-4D97-AF65-F5344CB8AC3E}">
        <p14:creationId xmlns:p14="http://schemas.microsoft.com/office/powerpoint/2010/main" val="707746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2" y="1"/>
            <a:ext cx="6263016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altLang="ko-KR" sz="2500" dirty="0">
                <a:latin typeface="+mj-ea"/>
                <a:ea typeface="+mj-ea"/>
              </a:rPr>
              <a:t>4-1 . </a:t>
            </a:r>
            <a:r>
              <a:rPr lang="ko-KR" altLang="en-US" sz="2500" dirty="0">
                <a:latin typeface="+mj-ea"/>
                <a:ea typeface="+mj-ea"/>
              </a:rPr>
              <a:t>온라인</a:t>
            </a:r>
            <a:r>
              <a:rPr lang="en-US" altLang="ko-KR" sz="2500" dirty="0">
                <a:latin typeface="+mj-ea"/>
                <a:ea typeface="+mj-ea"/>
              </a:rPr>
              <a:t> </a:t>
            </a:r>
            <a:r>
              <a:rPr lang="ko-KR" altLang="en-US" sz="2500" dirty="0">
                <a:latin typeface="+mj-ea"/>
                <a:ea typeface="+mj-ea"/>
              </a:rPr>
              <a:t>구현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취소 </a:t>
            </a:r>
            <a:r>
              <a:rPr lang="en-US" altLang="ko-KR" sz="2500" dirty="0">
                <a:latin typeface="+mj-ea"/>
                <a:ea typeface="+mj-ea"/>
              </a:rPr>
              <a:t>– </a:t>
            </a:r>
            <a:r>
              <a:rPr lang="ko-KR" altLang="en-US" sz="2500" dirty="0">
                <a:latin typeface="+mj-ea"/>
                <a:ea typeface="+mj-ea"/>
              </a:rPr>
              <a:t>취소처리 </a:t>
            </a:r>
            <a:r>
              <a:rPr lang="en-US" altLang="ko-KR" sz="2500" dirty="0">
                <a:latin typeface="+mj-ea"/>
                <a:ea typeface="+mj-ea"/>
              </a:rPr>
              <a:t>#4/4</a:t>
            </a:r>
            <a:endParaRPr sz="25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EDECF2-4FAB-5458-BD2F-1609BEC6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775" y="689482"/>
            <a:ext cx="5473874" cy="376453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CC72EE7-BCFC-BDA4-AE1B-06489D217171}"/>
              </a:ext>
            </a:extLst>
          </p:cNvPr>
          <p:cNvSpPr/>
          <p:nvPr/>
        </p:nvSpPr>
        <p:spPr>
          <a:xfrm>
            <a:off x="320351" y="1021018"/>
            <a:ext cx="1778696" cy="64468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F7D95"/>
                </a:solidFill>
              </a:rPr>
              <a:t>당일이라면</a:t>
            </a:r>
            <a:r>
              <a:rPr lang="en-US" altLang="ko-KR" dirty="0">
                <a:solidFill>
                  <a:srgbClr val="5F7D95"/>
                </a:solidFill>
              </a:rPr>
              <a:t>?</a:t>
            </a:r>
            <a:endParaRPr lang="ko-KR" altLang="en-US" dirty="0">
              <a:solidFill>
                <a:srgbClr val="5F7D95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DF03F8C-1963-6615-EFD9-D726F80D6666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099047" y="839244"/>
            <a:ext cx="1295506" cy="504116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A9F7028-5AD4-C90F-A50E-2D70FB34F111}"/>
              </a:ext>
            </a:extLst>
          </p:cNvPr>
          <p:cNvSpPr/>
          <p:nvPr/>
        </p:nvSpPr>
        <p:spPr>
          <a:xfrm>
            <a:off x="320351" y="1927066"/>
            <a:ext cx="1778696" cy="64468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F7D95"/>
                </a:solidFill>
              </a:rPr>
              <a:t>온라인 원장을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0C1CA4A-36AD-D008-7990-920481A4FF73}"/>
              </a:ext>
            </a:extLst>
          </p:cNvPr>
          <p:cNvCxnSpPr>
            <a:cxnSpLocks/>
          </p:cNvCxnSpPr>
          <p:nvPr/>
        </p:nvCxnSpPr>
        <p:spPr>
          <a:xfrm flipV="1">
            <a:off x="2144976" y="1343360"/>
            <a:ext cx="4612816" cy="906048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B272B86-8583-5F9A-387E-E13280D76AC5}"/>
              </a:ext>
            </a:extLst>
          </p:cNvPr>
          <p:cNvSpPr/>
          <p:nvPr/>
        </p:nvSpPr>
        <p:spPr>
          <a:xfrm>
            <a:off x="320351" y="2903286"/>
            <a:ext cx="1778696" cy="64468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F7D95"/>
                </a:solidFill>
              </a:rPr>
              <a:t>당일이 아니라면</a:t>
            </a:r>
            <a:r>
              <a:rPr lang="en-US" altLang="ko-KR" dirty="0">
                <a:solidFill>
                  <a:srgbClr val="5F7D95"/>
                </a:solidFill>
              </a:rPr>
              <a:t>?</a:t>
            </a:r>
            <a:endParaRPr lang="ko-KR" altLang="en-US" dirty="0">
              <a:solidFill>
                <a:srgbClr val="5F7D95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EFD9625-2982-319E-3916-F287C1B8889A}"/>
              </a:ext>
            </a:extLst>
          </p:cNvPr>
          <p:cNvSpPr/>
          <p:nvPr/>
        </p:nvSpPr>
        <p:spPr>
          <a:xfrm>
            <a:off x="320351" y="3809334"/>
            <a:ext cx="1778696" cy="64468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F7D95"/>
                </a:solidFill>
              </a:rPr>
              <a:t>배치 원장을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1F82D2D-E1C3-F0E6-9D12-F27A0401E550}"/>
              </a:ext>
            </a:extLst>
          </p:cNvPr>
          <p:cNvCxnSpPr>
            <a:cxnSpLocks/>
          </p:cNvCxnSpPr>
          <p:nvPr/>
        </p:nvCxnSpPr>
        <p:spPr>
          <a:xfrm flipV="1">
            <a:off x="2099047" y="2753524"/>
            <a:ext cx="1295506" cy="47210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61B58E1-1EB3-1BC2-71C0-9BF89F0C0E30}"/>
              </a:ext>
            </a:extLst>
          </p:cNvPr>
          <p:cNvCxnSpPr>
            <a:cxnSpLocks/>
          </p:cNvCxnSpPr>
          <p:nvPr/>
        </p:nvCxnSpPr>
        <p:spPr>
          <a:xfrm flipV="1">
            <a:off x="2099047" y="3131507"/>
            <a:ext cx="4658745" cy="990975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68FBAE-11D4-7730-295B-E9327C792527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04 -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온라인</a:t>
            </a:r>
          </a:p>
        </p:txBody>
      </p:sp>
    </p:spTree>
    <p:extLst>
      <p:ext uri="{BB962C8B-B14F-4D97-AF65-F5344CB8AC3E}">
        <p14:creationId xmlns:p14="http://schemas.microsoft.com/office/powerpoint/2010/main" val="679413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6AD6622-8765-7AC0-EE5D-DC43AA6F9E02}"/>
              </a:ext>
            </a:extLst>
          </p:cNvPr>
          <p:cNvSpPr/>
          <p:nvPr/>
        </p:nvSpPr>
        <p:spPr>
          <a:xfrm>
            <a:off x="770351" y="676405"/>
            <a:ext cx="7640876" cy="421500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2" y="1"/>
            <a:ext cx="6175334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altLang="ko-KR" sz="2500" dirty="0">
                <a:latin typeface="+mj-ea"/>
                <a:ea typeface="+mj-ea"/>
              </a:rPr>
              <a:t>4-1 . </a:t>
            </a:r>
            <a:r>
              <a:rPr lang="ko-KR" altLang="en-US" sz="2500" dirty="0">
                <a:latin typeface="+mj-ea"/>
                <a:ea typeface="+mj-ea"/>
              </a:rPr>
              <a:t>온라인</a:t>
            </a:r>
            <a:r>
              <a:rPr lang="en-US" altLang="ko-KR" sz="2500" dirty="0">
                <a:latin typeface="+mj-ea"/>
                <a:ea typeface="+mj-ea"/>
              </a:rPr>
              <a:t> </a:t>
            </a:r>
            <a:r>
              <a:rPr lang="ko-KR" altLang="en-US" sz="2500" dirty="0">
                <a:latin typeface="+mj-ea"/>
                <a:ea typeface="+mj-ea"/>
              </a:rPr>
              <a:t>설계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망상취소 </a:t>
            </a:r>
            <a:r>
              <a:rPr lang="en-US" altLang="ko-KR" sz="2500" dirty="0">
                <a:latin typeface="+mj-ea"/>
                <a:ea typeface="+mj-ea"/>
              </a:rPr>
              <a:t>#1/3</a:t>
            </a:r>
            <a:endParaRPr sz="2500" dirty="0"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6ED011-06C9-9FAA-F8D2-EFA190F64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43" y="838838"/>
            <a:ext cx="7233314" cy="38541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76E812-6C44-91A9-C5BA-F2F2CA4171F9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04 -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온라인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B2B90D4-E97E-08AE-0BE8-A68DE9B1DBF2}"/>
              </a:ext>
            </a:extLst>
          </p:cNvPr>
          <p:cNvSpPr/>
          <p:nvPr/>
        </p:nvSpPr>
        <p:spPr>
          <a:xfrm>
            <a:off x="1649049" y="3773609"/>
            <a:ext cx="2052392" cy="644684"/>
          </a:xfrm>
          <a:prstGeom prst="roundRect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F7D95"/>
                </a:solidFill>
              </a:rPr>
              <a:t>서버 자체취소</a:t>
            </a:r>
            <a:r>
              <a:rPr lang="en-US" altLang="ko-KR" dirty="0">
                <a:solidFill>
                  <a:srgbClr val="5F7D95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rgbClr val="5F7D95"/>
                </a:solidFill>
              </a:rPr>
              <a:t>클라이언트 망상취소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1C18256-B72C-7292-7933-F5A68A343A46}"/>
              </a:ext>
            </a:extLst>
          </p:cNvPr>
          <p:cNvSpPr/>
          <p:nvPr/>
        </p:nvSpPr>
        <p:spPr>
          <a:xfrm>
            <a:off x="5540468" y="3773609"/>
            <a:ext cx="2052392" cy="644684"/>
          </a:xfrm>
          <a:prstGeom prst="roundRect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F7D95"/>
                </a:solidFill>
              </a:rPr>
              <a:t>클라이언트 망상취소</a:t>
            </a:r>
          </a:p>
        </p:txBody>
      </p:sp>
    </p:spTree>
    <p:extLst>
      <p:ext uri="{BB962C8B-B14F-4D97-AF65-F5344CB8AC3E}">
        <p14:creationId xmlns:p14="http://schemas.microsoft.com/office/powerpoint/2010/main" val="2594762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71DCBF8-6DAE-00FA-E0C0-5750950A0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238" y="820454"/>
            <a:ext cx="5646524" cy="396652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3" y="1"/>
            <a:ext cx="6901843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altLang="ko-KR" sz="2500" dirty="0">
                <a:latin typeface="+mj-ea"/>
                <a:ea typeface="+mj-ea"/>
              </a:rPr>
              <a:t>4-1 . </a:t>
            </a:r>
            <a:r>
              <a:rPr lang="ko-KR" altLang="en-US" sz="2500" dirty="0">
                <a:latin typeface="+mj-ea"/>
                <a:ea typeface="+mj-ea"/>
              </a:rPr>
              <a:t>온라인</a:t>
            </a:r>
            <a:r>
              <a:rPr lang="en-US" altLang="ko-KR" sz="2500" dirty="0">
                <a:latin typeface="+mj-ea"/>
                <a:ea typeface="+mj-ea"/>
              </a:rPr>
              <a:t> </a:t>
            </a:r>
            <a:r>
              <a:rPr lang="ko-KR" altLang="en-US" sz="2500" dirty="0">
                <a:latin typeface="+mj-ea"/>
                <a:ea typeface="+mj-ea"/>
              </a:rPr>
              <a:t>구현 </a:t>
            </a:r>
            <a:r>
              <a:rPr lang="en-US" altLang="ko-KR" sz="2500" dirty="0">
                <a:latin typeface="+mj-ea"/>
                <a:ea typeface="+mj-ea"/>
              </a:rPr>
              <a:t>/ SERVER </a:t>
            </a:r>
            <a:r>
              <a:rPr lang="ko-KR" altLang="en-US" sz="2500" dirty="0">
                <a:latin typeface="+mj-ea"/>
                <a:ea typeface="+mj-ea"/>
              </a:rPr>
              <a:t>자체취소 </a:t>
            </a:r>
            <a:r>
              <a:rPr lang="en-US" altLang="ko-KR" sz="2500" dirty="0">
                <a:latin typeface="+mj-ea"/>
                <a:ea typeface="+mj-ea"/>
              </a:rPr>
              <a:t>#2/3</a:t>
            </a:r>
            <a:endParaRPr sz="2500" dirty="0">
              <a:latin typeface="+mj-ea"/>
              <a:ea typeface="+mj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A8DECD4-AB17-6AD1-FAB5-662BF972341C}"/>
              </a:ext>
            </a:extLst>
          </p:cNvPr>
          <p:cNvSpPr/>
          <p:nvPr/>
        </p:nvSpPr>
        <p:spPr>
          <a:xfrm>
            <a:off x="302467" y="996837"/>
            <a:ext cx="1778696" cy="64468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5F7D95"/>
                </a:solidFill>
              </a:rPr>
              <a:t>Write</a:t>
            </a:r>
            <a:r>
              <a:rPr lang="ko-KR" altLang="en-US" dirty="0">
                <a:solidFill>
                  <a:srgbClr val="5F7D95"/>
                </a:solidFill>
              </a:rPr>
              <a:t>가 실패했다면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F799C6E-3379-D433-4FC6-09612D3B031D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081163" y="1200241"/>
            <a:ext cx="813254" cy="118938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05E2322-D01C-F281-FCC7-A1DA2F84F8A5}"/>
              </a:ext>
            </a:extLst>
          </p:cNvPr>
          <p:cNvSpPr/>
          <p:nvPr/>
        </p:nvSpPr>
        <p:spPr>
          <a:xfrm>
            <a:off x="290846" y="1918139"/>
            <a:ext cx="1778696" cy="64468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F7D95"/>
                </a:solidFill>
              </a:rPr>
              <a:t>자체 망상취소 실시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FEA22FC-0CD1-291A-5A79-8222D8BAF877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069542" y="1522583"/>
            <a:ext cx="968020" cy="717898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8897304-CE80-4E0A-9FE7-2FA02FD18ABC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04 -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온라인</a:t>
            </a:r>
          </a:p>
        </p:txBody>
      </p:sp>
    </p:spTree>
    <p:extLst>
      <p:ext uri="{BB962C8B-B14F-4D97-AF65-F5344CB8AC3E}">
        <p14:creationId xmlns:p14="http://schemas.microsoft.com/office/powerpoint/2010/main" val="514217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2" y="1"/>
            <a:ext cx="6626270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altLang="ko-KR" sz="2500" dirty="0">
                <a:latin typeface="+mj-ea"/>
                <a:ea typeface="+mj-ea"/>
              </a:rPr>
              <a:t>4-1 . </a:t>
            </a:r>
            <a:r>
              <a:rPr lang="ko-KR" altLang="en-US" sz="2500" dirty="0">
                <a:latin typeface="+mj-ea"/>
                <a:ea typeface="+mj-ea"/>
              </a:rPr>
              <a:t>온라인</a:t>
            </a:r>
            <a:r>
              <a:rPr lang="en-US" altLang="ko-KR" sz="2500" dirty="0">
                <a:latin typeface="+mj-ea"/>
                <a:ea typeface="+mj-ea"/>
              </a:rPr>
              <a:t> </a:t>
            </a:r>
            <a:r>
              <a:rPr lang="ko-KR" altLang="en-US" sz="2500" dirty="0">
                <a:latin typeface="+mj-ea"/>
                <a:ea typeface="+mj-ea"/>
              </a:rPr>
              <a:t>구현 </a:t>
            </a:r>
            <a:r>
              <a:rPr lang="en-US" altLang="ko-KR" sz="2500" dirty="0">
                <a:latin typeface="+mj-ea"/>
                <a:ea typeface="+mj-ea"/>
              </a:rPr>
              <a:t>/ CLIENT</a:t>
            </a:r>
            <a:r>
              <a:rPr lang="ko-KR" altLang="en-US" sz="2500" dirty="0">
                <a:latin typeface="+mj-ea"/>
                <a:ea typeface="+mj-ea"/>
              </a:rPr>
              <a:t> 망상취소 </a:t>
            </a:r>
            <a:r>
              <a:rPr lang="en-US" altLang="ko-KR" sz="2500" dirty="0">
                <a:latin typeface="+mj-ea"/>
                <a:ea typeface="+mj-ea"/>
              </a:rPr>
              <a:t>#3/3</a:t>
            </a:r>
            <a:endParaRPr sz="25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13641F-084E-8A1D-7CDF-6AE54B31B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702" y="861639"/>
            <a:ext cx="5677628" cy="330155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021602D-54A4-4CBC-4224-ACE9F520ECC1}"/>
              </a:ext>
            </a:extLst>
          </p:cNvPr>
          <p:cNvSpPr/>
          <p:nvPr/>
        </p:nvSpPr>
        <p:spPr>
          <a:xfrm>
            <a:off x="420559" y="980305"/>
            <a:ext cx="1778696" cy="64468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5F7D95"/>
                </a:solidFill>
              </a:rPr>
              <a:t>Read </a:t>
            </a:r>
            <a:r>
              <a:rPr lang="ko-KR" altLang="en-US" dirty="0">
                <a:solidFill>
                  <a:srgbClr val="5F7D95"/>
                </a:solidFill>
              </a:rPr>
              <a:t>하던 중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F243DC7-79E3-08AF-F875-9045318654A3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199255" y="1096027"/>
            <a:ext cx="1777759" cy="20662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15C315A-19F1-5E69-9D8C-5877DA861C76}"/>
              </a:ext>
            </a:extLst>
          </p:cNvPr>
          <p:cNvSpPr/>
          <p:nvPr/>
        </p:nvSpPr>
        <p:spPr>
          <a:xfrm>
            <a:off x="420559" y="2992820"/>
            <a:ext cx="1778696" cy="64468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F7D95"/>
                </a:solidFill>
              </a:rPr>
              <a:t>실패했다면</a:t>
            </a:r>
            <a:r>
              <a:rPr lang="en-US" altLang="ko-KR" dirty="0">
                <a:solidFill>
                  <a:srgbClr val="5F7D95"/>
                </a:solidFill>
              </a:rPr>
              <a:t>?</a:t>
            </a:r>
            <a:endParaRPr lang="ko-KR" altLang="en-US" dirty="0">
              <a:solidFill>
                <a:srgbClr val="5F7D95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1C98AE5-53C1-FB8A-D2C8-0A47FB33327A}"/>
              </a:ext>
            </a:extLst>
          </p:cNvPr>
          <p:cNvCxnSpPr>
            <a:cxnSpLocks/>
          </p:cNvCxnSpPr>
          <p:nvPr/>
        </p:nvCxnSpPr>
        <p:spPr>
          <a:xfrm>
            <a:off x="2199254" y="3315162"/>
            <a:ext cx="775678" cy="8565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701E8BB-39B4-6B8B-FC64-F965BE4F9039}"/>
              </a:ext>
            </a:extLst>
          </p:cNvPr>
          <p:cNvSpPr/>
          <p:nvPr/>
        </p:nvSpPr>
        <p:spPr>
          <a:xfrm>
            <a:off x="420559" y="3959846"/>
            <a:ext cx="1778696" cy="64468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F7D95"/>
                </a:solidFill>
              </a:rPr>
              <a:t>플래그 생성</a:t>
            </a:r>
            <a:r>
              <a:rPr lang="en-US" altLang="ko-KR" dirty="0">
                <a:solidFill>
                  <a:srgbClr val="5F7D95"/>
                </a:solidFill>
              </a:rPr>
              <a:t>!</a:t>
            </a:r>
            <a:endParaRPr lang="ko-KR" altLang="en-US" dirty="0">
              <a:solidFill>
                <a:srgbClr val="5F7D95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95B5653-F921-7DCE-9C2F-AC42F071659D}"/>
              </a:ext>
            </a:extLst>
          </p:cNvPr>
          <p:cNvCxnSpPr>
            <a:cxnSpLocks/>
          </p:cNvCxnSpPr>
          <p:nvPr/>
        </p:nvCxnSpPr>
        <p:spPr>
          <a:xfrm flipV="1">
            <a:off x="2199254" y="3959846"/>
            <a:ext cx="982357" cy="30369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3E44F75-48B3-2649-56DE-E1525300CFAA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04 -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온라인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58CA38F-442C-12B0-9F6D-7309B1C149BF}"/>
              </a:ext>
            </a:extLst>
          </p:cNvPr>
          <p:cNvSpPr/>
          <p:nvPr/>
        </p:nvSpPr>
        <p:spPr>
          <a:xfrm>
            <a:off x="2902702" y="4380149"/>
            <a:ext cx="5677628" cy="64468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F7D95"/>
                </a:solidFill>
              </a:rPr>
              <a:t>이후 망상취소 전문 생성 후 서버로 송신</a:t>
            </a:r>
          </a:p>
        </p:txBody>
      </p:sp>
    </p:spTree>
    <p:extLst>
      <p:ext uri="{BB962C8B-B14F-4D97-AF65-F5344CB8AC3E}">
        <p14:creationId xmlns:p14="http://schemas.microsoft.com/office/powerpoint/2010/main" val="41817175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81;p59">
            <a:extLst>
              <a:ext uri="{FF2B5EF4-FFF2-40B4-BE49-F238E27FC236}">
                <a16:creationId xmlns:a16="http://schemas.microsoft.com/office/drawing/2014/main" id="{79264194-D7CF-1A51-4C53-5F52A572F380}"/>
              </a:ext>
            </a:extLst>
          </p:cNvPr>
          <p:cNvSpPr>
            <a:spLocks/>
          </p:cNvSpPr>
          <p:nvPr/>
        </p:nvSpPr>
        <p:spPr>
          <a:xfrm>
            <a:off x="6458386" y="1119148"/>
            <a:ext cx="1829883" cy="3290012"/>
          </a:xfrm>
          <a:prstGeom prst="rect">
            <a:avLst/>
          </a:prstGeom>
          <a:solidFill>
            <a:schemeClr val="dk2">
              <a:alpha val="11764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s" dirty="0"/>
              <a:t>         </a:t>
            </a:r>
            <a:endParaRPr dirty="0"/>
          </a:p>
        </p:txBody>
      </p:sp>
      <p:sp>
        <p:nvSpPr>
          <p:cNvPr id="17" name="Google Shape;581;p59">
            <a:extLst>
              <a:ext uri="{FF2B5EF4-FFF2-40B4-BE49-F238E27FC236}">
                <a16:creationId xmlns:a16="http://schemas.microsoft.com/office/drawing/2014/main" id="{B0487894-FE17-7C2E-3BAA-8B7DE7E8F13F}"/>
              </a:ext>
            </a:extLst>
          </p:cNvPr>
          <p:cNvSpPr>
            <a:spLocks/>
          </p:cNvSpPr>
          <p:nvPr/>
        </p:nvSpPr>
        <p:spPr>
          <a:xfrm>
            <a:off x="3580271" y="1119149"/>
            <a:ext cx="1829883" cy="3290011"/>
          </a:xfrm>
          <a:prstGeom prst="rect">
            <a:avLst/>
          </a:prstGeom>
          <a:solidFill>
            <a:schemeClr val="dk2">
              <a:alpha val="11764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s"/>
              <a:t>         </a:t>
            </a:r>
            <a:endParaRPr/>
          </a:p>
        </p:txBody>
      </p:sp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2" y="1"/>
            <a:ext cx="5677628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altLang="ko-KR" sz="2500" dirty="0">
                <a:latin typeface="+mj-ea"/>
                <a:ea typeface="+mj-ea"/>
              </a:rPr>
              <a:t>4-2 . </a:t>
            </a:r>
            <a:r>
              <a:rPr lang="ko-KR" altLang="en-US" sz="2500" dirty="0">
                <a:latin typeface="+mj-ea"/>
                <a:ea typeface="+mj-ea"/>
              </a:rPr>
              <a:t>온라인</a:t>
            </a:r>
            <a:r>
              <a:rPr lang="en-US" altLang="ko-KR" sz="2500" dirty="0">
                <a:latin typeface="+mj-ea"/>
                <a:ea typeface="+mj-ea"/>
              </a:rPr>
              <a:t> </a:t>
            </a:r>
            <a:r>
              <a:rPr lang="ko-KR" altLang="en-US" sz="2500" dirty="0">
                <a:latin typeface="+mj-ea"/>
                <a:ea typeface="+mj-ea"/>
              </a:rPr>
              <a:t>실무</a:t>
            </a:r>
            <a:endParaRPr sz="25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457DBA-2622-81AB-5FE9-63601D5C79E3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04 -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온라인</a:t>
            </a:r>
          </a:p>
        </p:txBody>
      </p:sp>
      <p:sp>
        <p:nvSpPr>
          <p:cNvPr id="13" name="Google Shape;583;p59">
            <a:extLst>
              <a:ext uri="{FF2B5EF4-FFF2-40B4-BE49-F238E27FC236}">
                <a16:creationId xmlns:a16="http://schemas.microsoft.com/office/drawing/2014/main" id="{2166AEE0-36DF-28F0-FC6B-6CA44F555AFB}"/>
              </a:ext>
            </a:extLst>
          </p:cNvPr>
          <p:cNvSpPr txBox="1">
            <a:spLocks/>
          </p:cNvSpPr>
          <p:nvPr/>
        </p:nvSpPr>
        <p:spPr>
          <a:xfrm flipH="1">
            <a:off x="6720147" y="2049611"/>
            <a:ext cx="1256647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buSzPts val="1600"/>
            </a:pPr>
            <a:r>
              <a:rPr lang="en-US" sz="16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SAF</a:t>
            </a:r>
            <a:endParaRPr sz="1600" dirty="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4" name="Google Shape;585;p59">
            <a:extLst>
              <a:ext uri="{FF2B5EF4-FFF2-40B4-BE49-F238E27FC236}">
                <a16:creationId xmlns:a16="http://schemas.microsoft.com/office/drawing/2014/main" id="{B39EF795-347C-79BA-8D31-409841B21F1A}"/>
              </a:ext>
            </a:extLst>
          </p:cNvPr>
          <p:cNvCxnSpPr>
            <a:cxnSpLocks/>
          </p:cNvCxnSpPr>
          <p:nvPr/>
        </p:nvCxnSpPr>
        <p:spPr>
          <a:xfrm>
            <a:off x="6886202" y="2401161"/>
            <a:ext cx="89326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583;p59">
            <a:extLst>
              <a:ext uri="{FF2B5EF4-FFF2-40B4-BE49-F238E27FC236}">
                <a16:creationId xmlns:a16="http://schemas.microsoft.com/office/drawing/2014/main" id="{D64D6D4C-3339-A549-D5E7-6E93B14DB883}"/>
              </a:ext>
            </a:extLst>
          </p:cNvPr>
          <p:cNvSpPr txBox="1">
            <a:spLocks/>
          </p:cNvSpPr>
          <p:nvPr/>
        </p:nvSpPr>
        <p:spPr>
          <a:xfrm flipH="1">
            <a:off x="3842032" y="2049613"/>
            <a:ext cx="1256647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buSzPts val="1600"/>
            </a:pPr>
            <a:r>
              <a:rPr lang="ko-KR" altLang="en-US" sz="16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암호화</a:t>
            </a:r>
            <a:endParaRPr sz="1600" dirty="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21" name="Google Shape;585;p59">
            <a:extLst>
              <a:ext uri="{FF2B5EF4-FFF2-40B4-BE49-F238E27FC236}">
                <a16:creationId xmlns:a16="http://schemas.microsoft.com/office/drawing/2014/main" id="{79E4BA6B-7121-E49E-A9CF-2FF635E4E1EA}"/>
              </a:ext>
            </a:extLst>
          </p:cNvPr>
          <p:cNvCxnSpPr>
            <a:cxnSpLocks/>
          </p:cNvCxnSpPr>
          <p:nvPr/>
        </p:nvCxnSpPr>
        <p:spPr>
          <a:xfrm>
            <a:off x="4008087" y="2401163"/>
            <a:ext cx="89326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581;p59">
            <a:extLst>
              <a:ext uri="{FF2B5EF4-FFF2-40B4-BE49-F238E27FC236}">
                <a16:creationId xmlns:a16="http://schemas.microsoft.com/office/drawing/2014/main" id="{FACB219C-A3A7-D30A-7033-C18A12B7F493}"/>
              </a:ext>
            </a:extLst>
          </p:cNvPr>
          <p:cNvSpPr>
            <a:spLocks/>
          </p:cNvSpPr>
          <p:nvPr/>
        </p:nvSpPr>
        <p:spPr>
          <a:xfrm>
            <a:off x="855733" y="1119150"/>
            <a:ext cx="1829883" cy="3290010"/>
          </a:xfrm>
          <a:prstGeom prst="rect">
            <a:avLst/>
          </a:prstGeom>
          <a:solidFill>
            <a:schemeClr val="dk2">
              <a:alpha val="11764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s" dirty="0"/>
              <a:t>         </a:t>
            </a:r>
            <a:endParaRPr dirty="0"/>
          </a:p>
        </p:txBody>
      </p:sp>
      <p:sp>
        <p:nvSpPr>
          <p:cNvPr id="23" name="Google Shape;583;p59">
            <a:extLst>
              <a:ext uri="{FF2B5EF4-FFF2-40B4-BE49-F238E27FC236}">
                <a16:creationId xmlns:a16="http://schemas.microsoft.com/office/drawing/2014/main" id="{DBF4D99D-55F7-90E4-2854-25262E0ECA28}"/>
              </a:ext>
            </a:extLst>
          </p:cNvPr>
          <p:cNvSpPr txBox="1">
            <a:spLocks/>
          </p:cNvSpPr>
          <p:nvPr/>
        </p:nvSpPr>
        <p:spPr>
          <a:xfrm flipH="1">
            <a:off x="1117494" y="2049613"/>
            <a:ext cx="1256647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buSzPts val="1600"/>
            </a:pPr>
            <a:r>
              <a:rPr lang="ko-KR" altLang="en-US" sz="16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외부 </a:t>
            </a:r>
            <a:r>
              <a:rPr lang="en-US" altLang="ko-KR" sz="16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I/F</a:t>
            </a:r>
            <a:endParaRPr sz="1600" dirty="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24" name="Google Shape;585;p59">
            <a:extLst>
              <a:ext uri="{FF2B5EF4-FFF2-40B4-BE49-F238E27FC236}">
                <a16:creationId xmlns:a16="http://schemas.microsoft.com/office/drawing/2014/main" id="{8672F560-A8DE-2DA1-F7C7-B51F13CEFC3C}"/>
              </a:ext>
            </a:extLst>
          </p:cNvPr>
          <p:cNvCxnSpPr>
            <a:cxnSpLocks/>
          </p:cNvCxnSpPr>
          <p:nvPr/>
        </p:nvCxnSpPr>
        <p:spPr>
          <a:xfrm>
            <a:off x="1283551" y="2401163"/>
            <a:ext cx="89326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609;p59">
            <a:extLst>
              <a:ext uri="{FF2B5EF4-FFF2-40B4-BE49-F238E27FC236}">
                <a16:creationId xmlns:a16="http://schemas.microsoft.com/office/drawing/2014/main" id="{CD11F9FE-5376-CD03-1D22-4F91337632BF}"/>
              </a:ext>
            </a:extLst>
          </p:cNvPr>
          <p:cNvSpPr txBox="1">
            <a:spLocks/>
          </p:cNvSpPr>
          <p:nvPr/>
        </p:nvSpPr>
        <p:spPr>
          <a:xfrm>
            <a:off x="975924" y="2778071"/>
            <a:ext cx="1508517" cy="106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algn="ctr">
              <a:buSzPts val="1100"/>
            </a:pPr>
            <a:r>
              <a:rPr lang="ko-KR" altLang="en-US" sz="1100" dirty="0">
                <a:solidFill>
                  <a:srgbClr val="5F7D95"/>
                </a:solidFill>
                <a:latin typeface="+mj-ea"/>
                <a:ea typeface="+mj-ea"/>
                <a:cs typeface="Roboto Condensed Light"/>
                <a:sym typeface="Roboto Condensed Light"/>
              </a:rPr>
              <a:t>시스템이 연동을 통해 상호 작용 하기 위한 접속 방법이나 규칙</a:t>
            </a:r>
            <a:r>
              <a:rPr lang="en-US" altLang="ko-KR" sz="1100" dirty="0">
                <a:solidFill>
                  <a:srgbClr val="5F7D95"/>
                </a:solidFill>
                <a:latin typeface="+mj-ea"/>
                <a:ea typeface="+mj-ea"/>
                <a:cs typeface="Roboto Condensed Light"/>
                <a:sym typeface="Roboto Condensed Light"/>
              </a:rPr>
              <a:t>.</a:t>
            </a:r>
          </a:p>
          <a:p>
            <a:pPr algn="ctr">
              <a:buSzPts val="1100"/>
            </a:pPr>
            <a:endParaRPr lang="en-US" altLang="ko-KR" sz="1100" dirty="0">
              <a:solidFill>
                <a:srgbClr val="5F7D95"/>
              </a:solidFill>
              <a:latin typeface="+mj-ea"/>
              <a:ea typeface="+mj-ea"/>
              <a:cs typeface="Roboto Condensed Light"/>
              <a:sym typeface="Roboto Condensed Light"/>
            </a:endParaRPr>
          </a:p>
          <a:p>
            <a:pPr algn="ctr">
              <a:buSzPts val="1100"/>
            </a:pPr>
            <a:r>
              <a:rPr lang="en-US" sz="1000" dirty="0">
                <a:solidFill>
                  <a:schemeClr val="accent2">
                    <a:lumMod val="10000"/>
                  </a:schemeClr>
                </a:solidFill>
                <a:latin typeface="+mj-ea"/>
                <a:ea typeface="+mj-ea"/>
                <a:cs typeface="Roboto Condensed Light"/>
                <a:sym typeface="Roboto Condensed Light"/>
              </a:rPr>
              <a:t>Ex)</a:t>
            </a:r>
            <a:r>
              <a:rPr lang="ko-KR" altLang="en-US" sz="1000" dirty="0">
                <a:solidFill>
                  <a:schemeClr val="accent2">
                    <a:lumMod val="10000"/>
                  </a:schemeClr>
                </a:solidFill>
                <a:latin typeface="+mj-ea"/>
                <a:ea typeface="+mj-ea"/>
                <a:cs typeface="Roboto Condensed Light"/>
                <a:sym typeface="Roboto Condensed Light"/>
              </a:rPr>
              <a:t> 가맹점 </a:t>
            </a:r>
            <a:r>
              <a:rPr lang="en-US" altLang="ko-KR" sz="1000" dirty="0">
                <a:solidFill>
                  <a:schemeClr val="accent2">
                    <a:lumMod val="10000"/>
                  </a:schemeClr>
                </a:solidFill>
                <a:latin typeface="+mj-ea"/>
                <a:ea typeface="+mj-ea"/>
                <a:cs typeface="Roboto Condensed Light"/>
                <a:sym typeface="Roboto Condensed Light"/>
              </a:rPr>
              <a:t>I/F</a:t>
            </a:r>
          </a:p>
          <a:p>
            <a:pPr algn="ctr">
              <a:buSzPts val="1100"/>
            </a:pPr>
            <a:r>
              <a:rPr lang="en-US" altLang="ko-KR" sz="1000" dirty="0">
                <a:solidFill>
                  <a:schemeClr val="accent2">
                    <a:lumMod val="10000"/>
                  </a:schemeClr>
                </a:solidFill>
                <a:latin typeface="+mj-ea"/>
                <a:ea typeface="+mj-ea"/>
                <a:cs typeface="Roboto Condensed Light"/>
                <a:sym typeface="Roboto Condensed Light"/>
              </a:rPr>
              <a:t>Ex) </a:t>
            </a:r>
            <a:r>
              <a:rPr lang="ko-KR" altLang="en-US" sz="1000" dirty="0">
                <a:solidFill>
                  <a:schemeClr val="accent2">
                    <a:lumMod val="10000"/>
                  </a:schemeClr>
                </a:solidFill>
                <a:latin typeface="+mj-ea"/>
                <a:ea typeface="+mj-ea"/>
                <a:cs typeface="Roboto Condensed Light"/>
                <a:sym typeface="Roboto Condensed Light"/>
              </a:rPr>
              <a:t>카드사 </a:t>
            </a:r>
            <a:r>
              <a:rPr lang="en-US" altLang="ko-KR" sz="1000" dirty="0">
                <a:solidFill>
                  <a:schemeClr val="accent2">
                    <a:lumMod val="10000"/>
                  </a:schemeClr>
                </a:solidFill>
                <a:latin typeface="+mj-ea"/>
                <a:ea typeface="+mj-ea"/>
                <a:cs typeface="Roboto Condensed Light"/>
                <a:sym typeface="Roboto Condensed Light"/>
              </a:rPr>
              <a:t>I/F</a:t>
            </a:r>
            <a:endParaRPr sz="1000" dirty="0">
              <a:solidFill>
                <a:schemeClr val="accent2">
                  <a:lumMod val="10000"/>
                </a:schemeClr>
              </a:solidFill>
              <a:latin typeface="+mj-ea"/>
              <a:ea typeface="+mj-ea"/>
              <a:cs typeface="Roboto Condensed Light"/>
              <a:sym typeface="Roboto Condensed Light"/>
            </a:endParaRPr>
          </a:p>
        </p:txBody>
      </p:sp>
      <p:sp>
        <p:nvSpPr>
          <p:cNvPr id="30" name="Google Shape;609;p59">
            <a:extLst>
              <a:ext uri="{FF2B5EF4-FFF2-40B4-BE49-F238E27FC236}">
                <a16:creationId xmlns:a16="http://schemas.microsoft.com/office/drawing/2014/main" id="{D8CAE87C-6159-48B3-BC82-BDD172FD1C6F}"/>
              </a:ext>
            </a:extLst>
          </p:cNvPr>
          <p:cNvSpPr txBox="1">
            <a:spLocks/>
          </p:cNvSpPr>
          <p:nvPr/>
        </p:nvSpPr>
        <p:spPr>
          <a:xfrm>
            <a:off x="3716096" y="2778071"/>
            <a:ext cx="1508517" cy="124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algn="ctr">
              <a:buSzPts val="1100"/>
            </a:pPr>
            <a:r>
              <a:rPr lang="ko-KR" altLang="en-US" sz="1100" dirty="0">
                <a:solidFill>
                  <a:srgbClr val="5F7D95"/>
                </a:solidFill>
                <a:latin typeface="+mj-ea"/>
                <a:ea typeface="+mj-ea"/>
                <a:cs typeface="Roboto Condensed Light"/>
                <a:sym typeface="Roboto Condensed Light"/>
              </a:rPr>
              <a:t>알고리즘</a:t>
            </a:r>
            <a:r>
              <a:rPr lang="en-US" altLang="ko-KR" sz="1100" dirty="0">
                <a:solidFill>
                  <a:srgbClr val="5F7D95"/>
                </a:solidFill>
                <a:latin typeface="+mj-ea"/>
                <a:ea typeface="+mj-ea"/>
                <a:cs typeface="Roboto Condensed Light"/>
                <a:sym typeface="Roboto Condensed Light"/>
              </a:rPr>
              <a:t>, </a:t>
            </a:r>
            <a:r>
              <a:rPr lang="ko-KR" altLang="en-US" sz="1100" dirty="0">
                <a:solidFill>
                  <a:srgbClr val="5F7D95"/>
                </a:solidFill>
                <a:latin typeface="+mj-ea"/>
                <a:ea typeface="+mj-ea"/>
                <a:cs typeface="Roboto Condensed Light"/>
                <a:sym typeface="Roboto Condensed Light"/>
              </a:rPr>
              <a:t>해시</a:t>
            </a:r>
            <a:r>
              <a:rPr lang="en-US" altLang="ko-KR" sz="1100" dirty="0">
                <a:solidFill>
                  <a:srgbClr val="5F7D95"/>
                </a:solidFill>
                <a:latin typeface="+mj-ea"/>
                <a:ea typeface="+mj-ea"/>
                <a:cs typeface="Roboto Condensed Light"/>
                <a:sym typeface="Roboto Condensed Light"/>
              </a:rPr>
              <a:t>, </a:t>
            </a:r>
            <a:r>
              <a:rPr lang="ko-KR" altLang="en-US" sz="1100" dirty="0">
                <a:solidFill>
                  <a:srgbClr val="5F7D95"/>
                </a:solidFill>
                <a:latin typeface="+mj-ea"/>
                <a:ea typeface="+mj-ea"/>
                <a:cs typeface="Roboto Condensed Light"/>
                <a:sym typeface="Roboto Condensed Light"/>
              </a:rPr>
              <a:t>서명사용 등을 통해 정보를 보호하는 방식</a:t>
            </a:r>
            <a:r>
              <a:rPr lang="en-US" altLang="ko-KR" sz="1100" dirty="0">
                <a:solidFill>
                  <a:srgbClr val="5F7D95"/>
                </a:solidFill>
                <a:latin typeface="+mj-ea"/>
                <a:ea typeface="+mj-ea"/>
                <a:cs typeface="Roboto Condensed Light"/>
                <a:sym typeface="Roboto Condensed Light"/>
              </a:rPr>
              <a:t>.</a:t>
            </a:r>
          </a:p>
          <a:p>
            <a:pPr algn="ctr">
              <a:buSzPts val="1100"/>
            </a:pPr>
            <a:endParaRPr lang="en-US" altLang="ko-KR" sz="1100" dirty="0">
              <a:solidFill>
                <a:srgbClr val="5F7D95"/>
              </a:solidFill>
              <a:latin typeface="+mj-ea"/>
              <a:ea typeface="+mj-ea"/>
              <a:cs typeface="Roboto Condensed Light"/>
              <a:sym typeface="Roboto Condensed Light"/>
            </a:endParaRPr>
          </a:p>
          <a:p>
            <a:pPr algn="ctr">
              <a:buSzPts val="1100"/>
            </a:pPr>
            <a:r>
              <a:rPr lang="en-US" altLang="ko-KR" sz="1000" dirty="0">
                <a:solidFill>
                  <a:schemeClr val="accent2">
                    <a:lumMod val="10000"/>
                  </a:schemeClr>
                </a:solidFill>
                <a:latin typeface="+mj-ea"/>
                <a:ea typeface="+mj-ea"/>
                <a:cs typeface="Roboto Condensed Light"/>
                <a:sym typeface="Roboto Condensed Light"/>
              </a:rPr>
              <a:t>Ex) AES</a:t>
            </a:r>
          </a:p>
          <a:p>
            <a:pPr algn="ctr">
              <a:buSzPts val="1100"/>
            </a:pPr>
            <a:r>
              <a:rPr lang="en-US" altLang="ko-KR" sz="1000" dirty="0">
                <a:solidFill>
                  <a:schemeClr val="accent2">
                    <a:lumMod val="10000"/>
                  </a:schemeClr>
                </a:solidFill>
                <a:latin typeface="+mj-ea"/>
                <a:ea typeface="+mj-ea"/>
                <a:cs typeface="Roboto Condensed Light"/>
                <a:sym typeface="Roboto Condensed Light"/>
              </a:rPr>
              <a:t>Ex) SHA</a:t>
            </a:r>
          </a:p>
          <a:p>
            <a:pPr algn="ctr">
              <a:buSzPts val="1100"/>
            </a:pPr>
            <a:r>
              <a:rPr lang="en-US" altLang="ko-KR" sz="1000" dirty="0">
                <a:solidFill>
                  <a:schemeClr val="accent2">
                    <a:lumMod val="10000"/>
                  </a:schemeClr>
                </a:solidFill>
                <a:latin typeface="+mj-ea"/>
                <a:ea typeface="+mj-ea"/>
                <a:cs typeface="Roboto Condensed Light"/>
                <a:sym typeface="Roboto Condensed Light"/>
              </a:rPr>
              <a:t>Ex) SEED</a:t>
            </a:r>
            <a:endParaRPr lang="ko-KR" altLang="en-US" sz="1000" dirty="0">
              <a:solidFill>
                <a:schemeClr val="accent2">
                  <a:lumMod val="10000"/>
                </a:schemeClr>
              </a:solidFill>
              <a:latin typeface="+mj-ea"/>
              <a:ea typeface="+mj-ea"/>
              <a:cs typeface="Roboto Condensed Light"/>
              <a:sym typeface="Roboto Condensed Light"/>
            </a:endParaRPr>
          </a:p>
        </p:txBody>
      </p:sp>
      <p:sp>
        <p:nvSpPr>
          <p:cNvPr id="31" name="Google Shape;609;p59">
            <a:extLst>
              <a:ext uri="{FF2B5EF4-FFF2-40B4-BE49-F238E27FC236}">
                <a16:creationId xmlns:a16="http://schemas.microsoft.com/office/drawing/2014/main" id="{9C4ABBEE-0525-ADE3-73CB-0E8B1F25EF41}"/>
              </a:ext>
            </a:extLst>
          </p:cNvPr>
          <p:cNvSpPr txBox="1">
            <a:spLocks/>
          </p:cNvSpPr>
          <p:nvPr/>
        </p:nvSpPr>
        <p:spPr>
          <a:xfrm>
            <a:off x="6578578" y="2771772"/>
            <a:ext cx="1508517" cy="1502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algn="ctr">
              <a:buSzPts val="1100"/>
            </a:pPr>
            <a:r>
              <a:rPr lang="ko-KR" altLang="en-US" sz="1100" dirty="0">
                <a:solidFill>
                  <a:srgbClr val="5F7D95"/>
                </a:solidFill>
                <a:latin typeface="+mj-ea"/>
                <a:ea typeface="+mj-ea"/>
                <a:cs typeface="Roboto Condensed Light"/>
                <a:sym typeface="Roboto Condensed Light"/>
              </a:rPr>
              <a:t>휘발성이 아니고</a:t>
            </a:r>
            <a:r>
              <a:rPr lang="en-US" altLang="ko-KR" sz="1100" dirty="0">
                <a:solidFill>
                  <a:srgbClr val="5F7D95"/>
                </a:solidFill>
                <a:latin typeface="+mj-ea"/>
                <a:ea typeface="+mj-ea"/>
                <a:cs typeface="Roboto Condensed Light"/>
                <a:sym typeface="Roboto Condensed Light"/>
              </a:rPr>
              <a:t> </a:t>
            </a:r>
            <a:r>
              <a:rPr lang="ko-KR" altLang="en-US" sz="1100" dirty="0">
                <a:solidFill>
                  <a:srgbClr val="5F7D95"/>
                </a:solidFill>
                <a:latin typeface="+mj-ea"/>
                <a:ea typeface="+mj-ea"/>
                <a:cs typeface="Roboto Condensed Light"/>
                <a:sym typeface="Roboto Condensed Light"/>
              </a:rPr>
              <a:t>지속적으로 상대가 데이터를 받을 때 까지 보관함</a:t>
            </a:r>
            <a:r>
              <a:rPr lang="en-US" altLang="ko-KR" sz="1100" dirty="0">
                <a:solidFill>
                  <a:srgbClr val="5F7D95"/>
                </a:solidFill>
                <a:latin typeface="+mj-ea"/>
                <a:ea typeface="+mj-ea"/>
                <a:cs typeface="Roboto Condensed Light"/>
                <a:sym typeface="Roboto Condensed Light"/>
              </a:rPr>
              <a:t>.</a:t>
            </a:r>
            <a:r>
              <a:rPr lang="ko-KR" altLang="en-US" sz="1100" dirty="0">
                <a:solidFill>
                  <a:srgbClr val="5F7D95"/>
                </a:solidFill>
                <a:latin typeface="+mj-ea"/>
                <a:ea typeface="+mj-ea"/>
                <a:cs typeface="Roboto Condensed Light"/>
                <a:sym typeface="Roboto Condensed Light"/>
              </a:rPr>
              <a:t>  </a:t>
            </a:r>
            <a:endParaRPr lang="en-US" altLang="ko-KR" sz="1100" dirty="0">
              <a:solidFill>
                <a:srgbClr val="5F7D95"/>
              </a:solidFill>
              <a:latin typeface="+mj-ea"/>
              <a:ea typeface="+mj-ea"/>
              <a:cs typeface="Roboto Condensed Light"/>
              <a:sym typeface="Roboto Condensed Light"/>
            </a:endParaRPr>
          </a:p>
          <a:p>
            <a:pPr algn="ctr">
              <a:buSzPts val="1100"/>
            </a:pPr>
            <a:endParaRPr lang="en-US" sz="1100" dirty="0">
              <a:solidFill>
                <a:srgbClr val="5F7D95"/>
              </a:solidFill>
              <a:latin typeface="+mj-ea"/>
              <a:ea typeface="+mj-ea"/>
              <a:cs typeface="Roboto Condensed Light"/>
              <a:sym typeface="Roboto Condensed Light"/>
            </a:endParaRPr>
          </a:p>
          <a:p>
            <a:pPr algn="ctr">
              <a:buSzPts val="1100"/>
            </a:pPr>
            <a:r>
              <a:rPr lang="en-US" sz="1000" dirty="0">
                <a:solidFill>
                  <a:schemeClr val="accent2">
                    <a:lumMod val="10000"/>
                  </a:schemeClr>
                </a:solidFill>
                <a:latin typeface="+mj-ea"/>
                <a:ea typeface="+mj-ea"/>
                <a:cs typeface="Roboto Condensed Light"/>
                <a:sym typeface="Roboto Condensed Light"/>
              </a:rPr>
              <a:t>Ex) </a:t>
            </a:r>
            <a:r>
              <a:rPr lang="ko-KR" altLang="en-US" sz="1000" dirty="0">
                <a:solidFill>
                  <a:schemeClr val="accent2">
                    <a:lumMod val="10000"/>
                  </a:schemeClr>
                </a:solidFill>
                <a:latin typeface="+mj-ea"/>
                <a:ea typeface="+mj-ea"/>
                <a:cs typeface="Roboto Condensed Light"/>
                <a:sym typeface="Roboto Condensed Light"/>
              </a:rPr>
              <a:t>타임아웃</a:t>
            </a:r>
            <a:endParaRPr lang="en-US" altLang="ko-KR" sz="1000" dirty="0">
              <a:solidFill>
                <a:schemeClr val="accent2">
                  <a:lumMod val="10000"/>
                </a:schemeClr>
              </a:solidFill>
              <a:latin typeface="+mj-ea"/>
              <a:ea typeface="+mj-ea"/>
              <a:cs typeface="Roboto Condensed Light"/>
              <a:sym typeface="Roboto Condensed Light"/>
            </a:endParaRPr>
          </a:p>
          <a:p>
            <a:pPr algn="ctr">
              <a:buSzPts val="1100"/>
            </a:pPr>
            <a:r>
              <a:rPr lang="en-US" sz="1000" dirty="0">
                <a:solidFill>
                  <a:schemeClr val="accent2">
                    <a:lumMod val="10000"/>
                  </a:schemeClr>
                </a:solidFill>
                <a:latin typeface="+mj-ea"/>
                <a:ea typeface="+mj-ea"/>
                <a:cs typeface="Roboto Condensed Light"/>
                <a:sym typeface="Roboto Condensed Light"/>
              </a:rPr>
              <a:t>Ex) </a:t>
            </a:r>
            <a:r>
              <a:rPr lang="ko-KR" altLang="en-US" sz="1000" dirty="0">
                <a:solidFill>
                  <a:schemeClr val="accent2">
                    <a:lumMod val="10000"/>
                  </a:schemeClr>
                </a:solidFill>
                <a:latin typeface="+mj-ea"/>
                <a:ea typeface="+mj-ea"/>
                <a:cs typeface="Roboto Condensed Light"/>
                <a:sym typeface="Roboto Condensed Light"/>
              </a:rPr>
              <a:t>취소</a:t>
            </a:r>
            <a:endParaRPr lang="en-US" altLang="ko-KR" sz="1000" dirty="0">
              <a:solidFill>
                <a:schemeClr val="accent2">
                  <a:lumMod val="10000"/>
                </a:schemeClr>
              </a:solidFill>
              <a:latin typeface="+mj-ea"/>
              <a:ea typeface="+mj-ea"/>
              <a:cs typeface="Roboto Condensed Light"/>
              <a:sym typeface="Roboto Condensed Light"/>
            </a:endParaRPr>
          </a:p>
          <a:p>
            <a:pPr algn="ctr">
              <a:buSzPts val="1100"/>
            </a:pPr>
            <a:r>
              <a:rPr lang="en-US" sz="1000" dirty="0">
                <a:solidFill>
                  <a:schemeClr val="accent2">
                    <a:lumMod val="10000"/>
                  </a:schemeClr>
                </a:solidFill>
                <a:latin typeface="+mj-ea"/>
                <a:ea typeface="+mj-ea"/>
                <a:cs typeface="Roboto Condensed Light"/>
                <a:sym typeface="Roboto Condensed Light"/>
              </a:rPr>
              <a:t>Ex) </a:t>
            </a:r>
            <a:r>
              <a:rPr lang="ko-KR" altLang="en-US" sz="1000" dirty="0">
                <a:solidFill>
                  <a:schemeClr val="accent2">
                    <a:lumMod val="10000"/>
                  </a:schemeClr>
                </a:solidFill>
                <a:latin typeface="+mj-ea"/>
                <a:ea typeface="+mj-ea"/>
                <a:cs typeface="Roboto Condensed Light"/>
                <a:sym typeface="Roboto Condensed Light"/>
              </a:rPr>
              <a:t>대행승인</a:t>
            </a:r>
            <a:endParaRPr lang="en-US" altLang="ko-KR" sz="1000" dirty="0">
              <a:solidFill>
                <a:schemeClr val="accent2">
                  <a:lumMod val="10000"/>
                </a:schemeClr>
              </a:solidFill>
              <a:latin typeface="+mj-ea"/>
              <a:ea typeface="+mj-ea"/>
              <a:cs typeface="Roboto Condensed Light"/>
              <a:sym typeface="Roboto Condensed Light"/>
            </a:endParaRPr>
          </a:p>
          <a:p>
            <a:pPr algn="ctr">
              <a:buSzPts val="1100"/>
            </a:pPr>
            <a:r>
              <a:rPr lang="en-US" sz="1000" dirty="0">
                <a:solidFill>
                  <a:schemeClr val="accent2">
                    <a:lumMod val="10000"/>
                  </a:schemeClr>
                </a:solidFill>
                <a:latin typeface="+mj-ea"/>
                <a:ea typeface="+mj-ea"/>
                <a:cs typeface="Roboto Condensed Light"/>
                <a:sym typeface="Roboto Condensed Light"/>
              </a:rPr>
              <a:t>Ex) SIGN</a:t>
            </a:r>
            <a:endParaRPr sz="1000" dirty="0">
              <a:solidFill>
                <a:schemeClr val="accent2">
                  <a:lumMod val="10000"/>
                </a:schemeClr>
              </a:solidFill>
              <a:latin typeface="+mj-ea"/>
              <a:ea typeface="+mj-ea"/>
              <a:cs typeface="Roboto Condensed Light"/>
              <a:sym typeface="Roboto Condensed Light"/>
            </a:endParaRPr>
          </a:p>
        </p:txBody>
      </p:sp>
      <p:grpSp>
        <p:nvGrpSpPr>
          <p:cNvPr id="546" name="Google Shape;4842;p76">
            <a:extLst>
              <a:ext uri="{FF2B5EF4-FFF2-40B4-BE49-F238E27FC236}">
                <a16:creationId xmlns:a16="http://schemas.microsoft.com/office/drawing/2014/main" id="{E762156E-C36B-601B-7EDA-A23237ED044F}"/>
              </a:ext>
            </a:extLst>
          </p:cNvPr>
          <p:cNvGrpSpPr/>
          <p:nvPr/>
        </p:nvGrpSpPr>
        <p:grpSpPr>
          <a:xfrm>
            <a:off x="1411035" y="1307378"/>
            <a:ext cx="719278" cy="706786"/>
            <a:chOff x="-60988625" y="2310475"/>
            <a:chExt cx="316650" cy="311150"/>
          </a:xfrm>
        </p:grpSpPr>
        <p:sp>
          <p:nvSpPr>
            <p:cNvPr id="547" name="Google Shape;4843;p76">
              <a:extLst>
                <a:ext uri="{FF2B5EF4-FFF2-40B4-BE49-F238E27FC236}">
                  <a16:creationId xmlns:a16="http://schemas.microsoft.com/office/drawing/2014/main" id="{4F2F4322-F26F-3265-3F32-71A65BA0F5E5}"/>
                </a:ext>
              </a:extLst>
            </p:cNvPr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548" name="Google Shape;4844;p76">
              <a:extLst>
                <a:ext uri="{FF2B5EF4-FFF2-40B4-BE49-F238E27FC236}">
                  <a16:creationId xmlns:a16="http://schemas.microsoft.com/office/drawing/2014/main" id="{01D27A6E-22B9-ABE4-1A75-7DBAC8E8D8FE}"/>
                </a:ext>
              </a:extLst>
            </p:cNvPr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549" name="Google Shape;4845;p76">
              <a:extLst>
                <a:ext uri="{FF2B5EF4-FFF2-40B4-BE49-F238E27FC236}">
                  <a16:creationId xmlns:a16="http://schemas.microsoft.com/office/drawing/2014/main" id="{CDE475E7-CD41-5FE0-2A7C-4FBC065B7A29}"/>
                </a:ext>
              </a:extLst>
            </p:cNvPr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550" name="Google Shape;4846;p76">
              <a:extLst>
                <a:ext uri="{FF2B5EF4-FFF2-40B4-BE49-F238E27FC236}">
                  <a16:creationId xmlns:a16="http://schemas.microsoft.com/office/drawing/2014/main" id="{5BBD2AE4-66A0-81DF-369C-1B3899FCBCED}"/>
                </a:ext>
              </a:extLst>
            </p:cNvPr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551" name="Google Shape;4847;p76">
              <a:extLst>
                <a:ext uri="{FF2B5EF4-FFF2-40B4-BE49-F238E27FC236}">
                  <a16:creationId xmlns:a16="http://schemas.microsoft.com/office/drawing/2014/main" id="{F1D4BBB3-EA35-D264-69C9-25026D699660}"/>
                </a:ext>
              </a:extLst>
            </p:cNvPr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552" name="Google Shape;4848;p76">
              <a:extLst>
                <a:ext uri="{FF2B5EF4-FFF2-40B4-BE49-F238E27FC236}">
                  <a16:creationId xmlns:a16="http://schemas.microsoft.com/office/drawing/2014/main" id="{72C84402-9C02-A250-6A07-F4F8A67C3779}"/>
                </a:ext>
              </a:extLst>
            </p:cNvPr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</p:grpSp>
      <p:grpSp>
        <p:nvGrpSpPr>
          <p:cNvPr id="553" name="Google Shape;6625;p80">
            <a:extLst>
              <a:ext uri="{FF2B5EF4-FFF2-40B4-BE49-F238E27FC236}">
                <a16:creationId xmlns:a16="http://schemas.microsoft.com/office/drawing/2014/main" id="{904F0211-64FA-E547-3977-BE0A300CD793}"/>
              </a:ext>
            </a:extLst>
          </p:cNvPr>
          <p:cNvGrpSpPr/>
          <p:nvPr/>
        </p:nvGrpSpPr>
        <p:grpSpPr>
          <a:xfrm>
            <a:off x="4129086" y="1264190"/>
            <a:ext cx="777428" cy="749974"/>
            <a:chOff x="-32243500" y="2299850"/>
            <a:chExt cx="300900" cy="290275"/>
          </a:xfrm>
        </p:grpSpPr>
        <p:sp>
          <p:nvSpPr>
            <p:cNvPr id="554" name="Google Shape;6626;p80">
              <a:extLst>
                <a:ext uri="{FF2B5EF4-FFF2-40B4-BE49-F238E27FC236}">
                  <a16:creationId xmlns:a16="http://schemas.microsoft.com/office/drawing/2014/main" id="{CC4BA5C4-A83E-DDF3-0512-CCB35CB0F745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555" name="Google Shape;6627;p80">
              <a:extLst>
                <a:ext uri="{FF2B5EF4-FFF2-40B4-BE49-F238E27FC236}">
                  <a16:creationId xmlns:a16="http://schemas.microsoft.com/office/drawing/2014/main" id="{B9B57251-1C63-3447-73B4-0B526A9BC242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</p:grpSp>
      <p:grpSp>
        <p:nvGrpSpPr>
          <p:cNvPr id="556" name="Google Shape;8433;p84">
            <a:extLst>
              <a:ext uri="{FF2B5EF4-FFF2-40B4-BE49-F238E27FC236}">
                <a16:creationId xmlns:a16="http://schemas.microsoft.com/office/drawing/2014/main" id="{6D464D67-2E29-A58D-43F1-F63981583707}"/>
              </a:ext>
            </a:extLst>
          </p:cNvPr>
          <p:cNvGrpSpPr/>
          <p:nvPr/>
        </p:nvGrpSpPr>
        <p:grpSpPr>
          <a:xfrm>
            <a:off x="7022474" y="1298377"/>
            <a:ext cx="756994" cy="761016"/>
            <a:chOff x="-3852025" y="2764950"/>
            <a:chExt cx="291450" cy="293000"/>
          </a:xfrm>
        </p:grpSpPr>
        <p:sp>
          <p:nvSpPr>
            <p:cNvPr id="557" name="Google Shape;8434;p84">
              <a:extLst>
                <a:ext uri="{FF2B5EF4-FFF2-40B4-BE49-F238E27FC236}">
                  <a16:creationId xmlns:a16="http://schemas.microsoft.com/office/drawing/2014/main" id="{3B6F9837-8D39-EE43-3AF1-58ED49A114B2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558" name="Google Shape;8435;p84">
              <a:extLst>
                <a:ext uri="{FF2B5EF4-FFF2-40B4-BE49-F238E27FC236}">
                  <a16:creationId xmlns:a16="http://schemas.microsoft.com/office/drawing/2014/main" id="{5DACF2CD-FF32-9F5C-6138-2B4693811412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9872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>
            <a:spLocks noGrp="1"/>
          </p:cNvSpPr>
          <p:nvPr>
            <p:ph type="subTitle" idx="1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594" indent="-228594" algn="ctr">
              <a:buSzPts val="1000"/>
              <a:buAutoNum type="arabicPeriod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배치 설계</a:t>
            </a:r>
            <a:endParaRPr lang="en-US" altLang="ko-KR" dirty="0">
              <a:latin typeface="Arial"/>
              <a:ea typeface="Arial"/>
              <a:cs typeface="Arial"/>
              <a:sym typeface="Arial"/>
            </a:endParaRPr>
          </a:p>
          <a:p>
            <a:pPr marL="228594" indent="-228594" algn="ctr">
              <a:buSzPts val="1000"/>
              <a:buAutoNum type="arabicPeriod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배치 구현</a:t>
            </a:r>
          </a:p>
        </p:txBody>
      </p:sp>
      <p:sp>
        <p:nvSpPr>
          <p:cNvPr id="349" name="Google Shape;349;p47"/>
          <p:cNvSpPr txBox="1">
            <a:spLocks noGrp="1"/>
          </p:cNvSpPr>
          <p:nvPr>
            <p:ph type="ctrTitle"/>
          </p:nvPr>
        </p:nvSpPr>
        <p:spPr>
          <a:xfrm flipH="1">
            <a:off x="222250" y="2236500"/>
            <a:ext cx="408945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" sz="4000" dirty="0">
                <a:latin typeface="Squada One" panose="020B0600000101010101" charset="0"/>
                <a:ea typeface="+mj-ea"/>
              </a:rPr>
              <a:t>05</a:t>
            </a:r>
            <a:r>
              <a:rPr lang="es" dirty="0">
                <a:latin typeface="+mj-ea"/>
                <a:ea typeface="+mj-ea"/>
              </a:rPr>
              <a:t> –</a:t>
            </a:r>
            <a:r>
              <a:rPr lang="ko-KR" altLang="en-US" dirty="0">
                <a:latin typeface="+mj-ea"/>
                <a:ea typeface="+mj-ea"/>
              </a:rPr>
              <a:t>일괄 처리하는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배치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08912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2" y="1"/>
            <a:ext cx="3716808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500" dirty="0">
                <a:latin typeface="+mj-ea"/>
                <a:ea typeface="+mj-ea"/>
              </a:rPr>
              <a:t>5-1. </a:t>
            </a:r>
            <a:r>
              <a:rPr lang="ko-KR" altLang="en-US" sz="2500" dirty="0">
                <a:latin typeface="+mj-ea"/>
                <a:ea typeface="+mj-ea"/>
              </a:rPr>
              <a:t>배치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설계 </a:t>
            </a:r>
            <a:r>
              <a:rPr lang="en-US" altLang="ko-KR" sz="2500" dirty="0">
                <a:latin typeface="+mj-ea"/>
                <a:ea typeface="+mj-ea"/>
              </a:rPr>
              <a:t>#1/2</a:t>
            </a:r>
            <a:endParaRPr sz="2500" dirty="0">
              <a:latin typeface="+mj-ea"/>
              <a:ea typeface="+mj-ea"/>
            </a:endParaRPr>
          </a:p>
        </p:txBody>
      </p:sp>
      <p:sp>
        <p:nvSpPr>
          <p:cNvPr id="2" name="Google Shape;366;p49">
            <a:extLst>
              <a:ext uri="{FF2B5EF4-FFF2-40B4-BE49-F238E27FC236}">
                <a16:creationId xmlns:a16="http://schemas.microsoft.com/office/drawing/2014/main" id="{0FC0F021-4825-9A8E-60C9-1E79B110E741}"/>
              </a:ext>
            </a:extLst>
          </p:cNvPr>
          <p:cNvSpPr/>
          <p:nvPr/>
        </p:nvSpPr>
        <p:spPr>
          <a:xfrm rot="5400000">
            <a:off x="74209" y="1487482"/>
            <a:ext cx="2284889" cy="2049871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4" name="Google Shape;370;p49">
            <a:extLst>
              <a:ext uri="{FF2B5EF4-FFF2-40B4-BE49-F238E27FC236}">
                <a16:creationId xmlns:a16="http://schemas.microsoft.com/office/drawing/2014/main" id="{49F2B15E-0B8A-4F2D-EECB-CE40049F9FCD}"/>
              </a:ext>
            </a:extLst>
          </p:cNvPr>
          <p:cNvSpPr txBox="1">
            <a:spLocks/>
          </p:cNvSpPr>
          <p:nvPr/>
        </p:nvSpPr>
        <p:spPr>
          <a:xfrm>
            <a:off x="140955" y="1519984"/>
            <a:ext cx="2151396" cy="6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400"/>
            </a:pPr>
            <a:r>
              <a:rPr lang="ko-KR" altLang="en-US" sz="2000" u="sng" dirty="0">
                <a:solidFill>
                  <a:schemeClr val="bg2"/>
                </a:solidFill>
              </a:rPr>
              <a:t>배치</a:t>
            </a:r>
          </a:p>
        </p:txBody>
      </p:sp>
      <p:sp>
        <p:nvSpPr>
          <p:cNvPr id="5" name="Google Shape;371;p49">
            <a:extLst>
              <a:ext uri="{FF2B5EF4-FFF2-40B4-BE49-F238E27FC236}">
                <a16:creationId xmlns:a16="http://schemas.microsoft.com/office/drawing/2014/main" id="{A3289471-D98F-FF0B-7806-FAA0117CB3C4}"/>
              </a:ext>
            </a:extLst>
          </p:cNvPr>
          <p:cNvSpPr txBox="1">
            <a:spLocks/>
          </p:cNvSpPr>
          <p:nvPr/>
        </p:nvSpPr>
        <p:spPr>
          <a:xfrm>
            <a:off x="53360" y="2224018"/>
            <a:ext cx="2326586" cy="97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000"/>
            </a:pPr>
            <a:r>
              <a:rPr lang="ko-KR" altLang="en-US" dirty="0">
                <a:solidFill>
                  <a:srgbClr val="5F7D95"/>
                </a:solidFill>
              </a:rPr>
              <a:t>온라인 거래내역 </a:t>
            </a:r>
            <a:r>
              <a:rPr lang="en-US" altLang="ko-KR" dirty="0">
                <a:solidFill>
                  <a:srgbClr val="5F7D95"/>
                </a:solidFill>
              </a:rPr>
              <a:t>SELECT</a:t>
            </a:r>
          </a:p>
          <a:p>
            <a:pPr algn="ctr">
              <a:buSzPts val="1000"/>
            </a:pPr>
            <a:r>
              <a:rPr lang="en-US" altLang="ko-KR" dirty="0">
                <a:solidFill>
                  <a:srgbClr val="5F7D95"/>
                </a:solidFill>
              </a:rPr>
              <a:t>+</a:t>
            </a:r>
          </a:p>
          <a:p>
            <a:pPr algn="ctr">
              <a:buSzPts val="1000"/>
            </a:pPr>
            <a:r>
              <a:rPr lang="ko-KR" altLang="en-US" dirty="0">
                <a:solidFill>
                  <a:srgbClr val="5F7D95"/>
                </a:solidFill>
              </a:rPr>
              <a:t>배치 거래내역 </a:t>
            </a:r>
            <a:r>
              <a:rPr lang="en-US" altLang="ko-KR" dirty="0">
                <a:solidFill>
                  <a:srgbClr val="5F7D95"/>
                </a:solidFill>
              </a:rPr>
              <a:t>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D41D06-3B34-0E5D-9FCE-3C7443C04A0C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05 -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배치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D852C8-369D-A32F-B299-C70A3D150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084" y="590550"/>
            <a:ext cx="4029075" cy="39624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5422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2" y="1"/>
            <a:ext cx="3716808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500" dirty="0">
                <a:latin typeface="+mj-ea"/>
                <a:ea typeface="+mj-ea"/>
              </a:rPr>
              <a:t>5-2. </a:t>
            </a:r>
            <a:r>
              <a:rPr lang="ko-KR" altLang="en-US" sz="2500" dirty="0">
                <a:latin typeface="+mj-ea"/>
                <a:ea typeface="+mj-ea"/>
              </a:rPr>
              <a:t>배치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구현 </a:t>
            </a:r>
            <a:r>
              <a:rPr lang="en-US" altLang="ko-KR" sz="2500" dirty="0">
                <a:latin typeface="+mj-ea"/>
                <a:ea typeface="+mj-ea"/>
              </a:rPr>
              <a:t>#2/2</a:t>
            </a:r>
            <a:endParaRPr sz="2500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7A2F55-8C55-735B-3833-5C5BF3F0E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295" y="553090"/>
            <a:ext cx="3018770" cy="114836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E6F3D2-292C-4DF8-D76E-BB4AD106B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296" y="1899854"/>
            <a:ext cx="6910940" cy="107576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FA1C5A-D806-96DB-011B-ABAA4B065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032" y="3174015"/>
            <a:ext cx="6910940" cy="161916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A96E6C4-FBA7-0420-CEB9-3479DF046D51}"/>
              </a:ext>
            </a:extLst>
          </p:cNvPr>
          <p:cNvSpPr/>
          <p:nvPr/>
        </p:nvSpPr>
        <p:spPr>
          <a:xfrm>
            <a:off x="79706" y="736279"/>
            <a:ext cx="1778696" cy="64468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F7D95"/>
                </a:solidFill>
              </a:rPr>
              <a:t>날짜를 </a:t>
            </a:r>
            <a:r>
              <a:rPr lang="ko-KR" altLang="en-US" dirty="0" err="1">
                <a:solidFill>
                  <a:srgbClr val="5F7D95"/>
                </a:solidFill>
              </a:rPr>
              <a:t>입력받고</a:t>
            </a:r>
            <a:endParaRPr lang="ko-KR" altLang="en-US" dirty="0">
              <a:solidFill>
                <a:srgbClr val="5F7D95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644A3F3-69EB-D09A-0377-49FA67D0FF4D}"/>
              </a:ext>
            </a:extLst>
          </p:cNvPr>
          <p:cNvSpPr/>
          <p:nvPr/>
        </p:nvSpPr>
        <p:spPr>
          <a:xfrm>
            <a:off x="79706" y="2115394"/>
            <a:ext cx="1778696" cy="64468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F7D95"/>
                </a:solidFill>
              </a:rPr>
              <a:t>해당 </a:t>
            </a:r>
            <a:r>
              <a:rPr lang="ko-KR" altLang="en-US">
                <a:solidFill>
                  <a:srgbClr val="5F7D95"/>
                </a:solidFill>
              </a:rPr>
              <a:t>날짜를 </a:t>
            </a:r>
            <a:r>
              <a:rPr lang="en-US" altLang="ko-KR" dirty="0">
                <a:solidFill>
                  <a:srgbClr val="5F7D95"/>
                </a:solidFill>
              </a:rPr>
              <a:t>SELECT </a:t>
            </a:r>
            <a:r>
              <a:rPr lang="ko-KR" altLang="en-US" dirty="0">
                <a:solidFill>
                  <a:srgbClr val="5F7D95"/>
                </a:solidFill>
              </a:rPr>
              <a:t>해서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0664E4C-0FF1-AD43-FC8D-3840204B2B99}"/>
              </a:ext>
            </a:extLst>
          </p:cNvPr>
          <p:cNvSpPr/>
          <p:nvPr/>
        </p:nvSpPr>
        <p:spPr>
          <a:xfrm>
            <a:off x="79706" y="3661253"/>
            <a:ext cx="1778696" cy="64468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5F7D95"/>
                </a:solidFill>
              </a:rPr>
              <a:t>Batch </a:t>
            </a:r>
            <a:r>
              <a:rPr lang="ko-KR" altLang="en-US" dirty="0">
                <a:solidFill>
                  <a:srgbClr val="5F7D95"/>
                </a:solidFill>
              </a:rPr>
              <a:t>테이블에 </a:t>
            </a:r>
            <a:r>
              <a:rPr lang="en-US" altLang="ko-KR" dirty="0">
                <a:solidFill>
                  <a:srgbClr val="5F7D95"/>
                </a:solidFill>
              </a:rPr>
              <a:t>INSERT</a:t>
            </a:r>
            <a:endParaRPr lang="ko-KR" altLang="en-US" dirty="0">
              <a:solidFill>
                <a:srgbClr val="5F7D9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D243A1-2C93-08A4-DBA2-69D413B3A294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05 -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배치</a:t>
            </a:r>
          </a:p>
        </p:txBody>
      </p:sp>
    </p:spTree>
    <p:extLst>
      <p:ext uri="{BB962C8B-B14F-4D97-AF65-F5344CB8AC3E}">
        <p14:creationId xmlns:p14="http://schemas.microsoft.com/office/powerpoint/2010/main" val="988567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>
            <a:spLocks noGrp="1"/>
          </p:cNvSpPr>
          <p:nvPr>
            <p:ph type="subTitle" idx="1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594" indent="-228594" algn="ctr">
              <a:buSzPts val="1000"/>
              <a:buAutoNum type="arabicPeriod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시연 순서</a:t>
            </a:r>
            <a:endParaRPr lang="en-US" altLang="ko-KR" dirty="0">
              <a:latin typeface="Arial"/>
              <a:ea typeface="Arial"/>
              <a:cs typeface="Arial"/>
              <a:sym typeface="Arial"/>
            </a:endParaRPr>
          </a:p>
          <a:p>
            <a:pPr marL="228594" indent="-228594" algn="ctr">
              <a:buSzPts val="1000"/>
              <a:buAutoNum type="arabicPeriod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시연</a:t>
            </a:r>
          </a:p>
        </p:txBody>
      </p:sp>
      <p:sp>
        <p:nvSpPr>
          <p:cNvPr id="349" name="Google Shape;349;p47"/>
          <p:cNvSpPr txBox="1">
            <a:spLocks noGrp="1"/>
          </p:cNvSpPr>
          <p:nvPr>
            <p:ph type="ctrTitle"/>
          </p:nvPr>
        </p:nvSpPr>
        <p:spPr>
          <a:xfrm flipH="1">
            <a:off x="565150" y="2236500"/>
            <a:ext cx="374655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sz="4000" dirty="0">
                <a:latin typeface="Squada One" panose="020B0600000101010101" charset="0"/>
                <a:ea typeface="+mj-ea"/>
              </a:rPr>
              <a:t>06</a:t>
            </a:r>
            <a:r>
              <a:rPr lang="es" dirty="0">
                <a:latin typeface="+mj-ea"/>
                <a:ea typeface="+mj-ea"/>
              </a:rPr>
              <a:t> -</a:t>
            </a:r>
            <a:r>
              <a:rPr lang="ko-KR" altLang="en-US" dirty="0">
                <a:latin typeface="+mj-ea"/>
                <a:ea typeface="+mj-ea"/>
              </a:rPr>
              <a:t>시연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3948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3" y="1"/>
            <a:ext cx="7193291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altLang="ko-KR" sz="2400" dirty="0">
                <a:latin typeface="맑은 고딕" panose="020B0503020000020004" pitchFamily="50" charset="-127"/>
                <a:ea typeface="+mj-ea"/>
              </a:rPr>
              <a:t>1-1. </a:t>
            </a:r>
            <a:r>
              <a:rPr lang="ko-KR" altLang="en-US" sz="2400" dirty="0">
                <a:latin typeface="맑은 고딕" panose="020B0503020000020004" pitchFamily="50" charset="-127"/>
                <a:ea typeface="+mj-ea"/>
              </a:rPr>
              <a:t>신용거래 중계 시스템 </a:t>
            </a:r>
            <a:r>
              <a:rPr lang="en-US" altLang="ko-KR" sz="2400" dirty="0">
                <a:latin typeface="맑은 고딕" panose="020B0503020000020004" pitchFamily="50" charset="-127"/>
                <a:ea typeface="+mj-ea"/>
              </a:rPr>
              <a:t>/ </a:t>
            </a:r>
            <a:r>
              <a:rPr lang="ko-KR" altLang="en-US" sz="2400" dirty="0">
                <a:latin typeface="맑은 고딕" panose="020B0503020000020004" pitchFamily="50" charset="-127"/>
                <a:ea typeface="+mj-ea"/>
              </a:rPr>
              <a:t>결제 방식 </a:t>
            </a:r>
            <a:r>
              <a:rPr lang="en-US" altLang="ko-KR" sz="2400" dirty="0">
                <a:latin typeface="+mj-ea"/>
                <a:ea typeface="+mj-ea"/>
              </a:rPr>
              <a:t>#1</a:t>
            </a:r>
            <a:endParaRPr sz="2400" dirty="0">
              <a:latin typeface="맑은 고딕" panose="020B0503020000020004" pitchFamily="50" charset="-127"/>
              <a:ea typeface="+mj-ea"/>
            </a:endParaRPr>
          </a:p>
        </p:txBody>
      </p:sp>
      <p:sp>
        <p:nvSpPr>
          <p:cNvPr id="15" name="Google Shape;581;p59">
            <a:extLst>
              <a:ext uri="{FF2B5EF4-FFF2-40B4-BE49-F238E27FC236}">
                <a16:creationId xmlns:a16="http://schemas.microsoft.com/office/drawing/2014/main" id="{11D79763-9B1E-978C-34EA-CCD388182792}"/>
              </a:ext>
            </a:extLst>
          </p:cNvPr>
          <p:cNvSpPr>
            <a:spLocks/>
          </p:cNvSpPr>
          <p:nvPr/>
        </p:nvSpPr>
        <p:spPr>
          <a:xfrm>
            <a:off x="7073097" y="1086707"/>
            <a:ext cx="1829883" cy="2905200"/>
          </a:xfrm>
          <a:prstGeom prst="rect">
            <a:avLst/>
          </a:prstGeom>
          <a:solidFill>
            <a:schemeClr val="dk2">
              <a:alpha val="11764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s" dirty="0"/>
              <a:t>         </a:t>
            </a:r>
            <a:endParaRPr dirty="0"/>
          </a:p>
        </p:txBody>
      </p:sp>
      <p:sp>
        <p:nvSpPr>
          <p:cNvPr id="16" name="Google Shape;583;p59">
            <a:extLst>
              <a:ext uri="{FF2B5EF4-FFF2-40B4-BE49-F238E27FC236}">
                <a16:creationId xmlns:a16="http://schemas.microsoft.com/office/drawing/2014/main" id="{CEB70D54-27F2-015E-09DF-8A3107F1CED3}"/>
              </a:ext>
            </a:extLst>
          </p:cNvPr>
          <p:cNvSpPr txBox="1">
            <a:spLocks/>
          </p:cNvSpPr>
          <p:nvPr/>
        </p:nvSpPr>
        <p:spPr>
          <a:xfrm flipH="1">
            <a:off x="7334859" y="2017170"/>
            <a:ext cx="1256647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buSzPts val="1600"/>
            </a:pPr>
            <a:r>
              <a:rPr lang="es" sz="16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IC</a:t>
            </a:r>
            <a:endParaRPr sz="1600" dirty="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544" name="Google Shape;585;p59">
            <a:extLst>
              <a:ext uri="{FF2B5EF4-FFF2-40B4-BE49-F238E27FC236}">
                <a16:creationId xmlns:a16="http://schemas.microsoft.com/office/drawing/2014/main" id="{856D1A6A-E511-2EC4-074C-BFC297AEB98E}"/>
              </a:ext>
            </a:extLst>
          </p:cNvPr>
          <p:cNvCxnSpPr>
            <a:cxnSpLocks/>
          </p:cNvCxnSpPr>
          <p:nvPr/>
        </p:nvCxnSpPr>
        <p:spPr>
          <a:xfrm>
            <a:off x="7500914" y="2368720"/>
            <a:ext cx="89326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1" name="Google Shape;581;p59">
            <a:extLst>
              <a:ext uri="{FF2B5EF4-FFF2-40B4-BE49-F238E27FC236}">
                <a16:creationId xmlns:a16="http://schemas.microsoft.com/office/drawing/2014/main" id="{7090E73D-F9B2-12FB-B348-71A8DCD3D4C3}"/>
              </a:ext>
            </a:extLst>
          </p:cNvPr>
          <p:cNvSpPr>
            <a:spLocks/>
          </p:cNvSpPr>
          <p:nvPr/>
        </p:nvSpPr>
        <p:spPr>
          <a:xfrm>
            <a:off x="4760267" y="1086707"/>
            <a:ext cx="1829883" cy="2905200"/>
          </a:xfrm>
          <a:prstGeom prst="rect">
            <a:avLst/>
          </a:prstGeom>
          <a:solidFill>
            <a:schemeClr val="dk2">
              <a:alpha val="11764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s" dirty="0"/>
              <a:t>         </a:t>
            </a:r>
            <a:endParaRPr dirty="0"/>
          </a:p>
        </p:txBody>
      </p:sp>
      <p:sp>
        <p:nvSpPr>
          <p:cNvPr id="572" name="Google Shape;583;p59">
            <a:extLst>
              <a:ext uri="{FF2B5EF4-FFF2-40B4-BE49-F238E27FC236}">
                <a16:creationId xmlns:a16="http://schemas.microsoft.com/office/drawing/2014/main" id="{74A21F12-BCB6-85D5-C7A5-8CFCAF8FF77D}"/>
              </a:ext>
            </a:extLst>
          </p:cNvPr>
          <p:cNvSpPr txBox="1">
            <a:spLocks/>
          </p:cNvSpPr>
          <p:nvPr/>
        </p:nvSpPr>
        <p:spPr>
          <a:xfrm flipH="1">
            <a:off x="5022028" y="2017170"/>
            <a:ext cx="1256647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buSzPts val="1600"/>
            </a:pPr>
            <a:r>
              <a:rPr lang="es" sz="16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KEY - IN</a:t>
            </a:r>
            <a:endParaRPr sz="1600" dirty="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574" name="Google Shape;585;p59">
            <a:extLst>
              <a:ext uri="{FF2B5EF4-FFF2-40B4-BE49-F238E27FC236}">
                <a16:creationId xmlns:a16="http://schemas.microsoft.com/office/drawing/2014/main" id="{C02A347B-88AD-5159-ED74-4AC7F34A3AA1}"/>
              </a:ext>
            </a:extLst>
          </p:cNvPr>
          <p:cNvCxnSpPr>
            <a:cxnSpLocks/>
          </p:cNvCxnSpPr>
          <p:nvPr/>
        </p:nvCxnSpPr>
        <p:spPr>
          <a:xfrm>
            <a:off x="5188083" y="2368720"/>
            <a:ext cx="89326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2" name="Google Shape;581;p59">
            <a:extLst>
              <a:ext uri="{FF2B5EF4-FFF2-40B4-BE49-F238E27FC236}">
                <a16:creationId xmlns:a16="http://schemas.microsoft.com/office/drawing/2014/main" id="{5D659584-B43F-4F47-D31E-8C2F73E3E1D3}"/>
              </a:ext>
            </a:extLst>
          </p:cNvPr>
          <p:cNvSpPr>
            <a:spLocks/>
          </p:cNvSpPr>
          <p:nvPr/>
        </p:nvSpPr>
        <p:spPr>
          <a:xfrm>
            <a:off x="2447435" y="1086707"/>
            <a:ext cx="1829883" cy="2905200"/>
          </a:xfrm>
          <a:prstGeom prst="rect">
            <a:avLst/>
          </a:prstGeom>
          <a:solidFill>
            <a:schemeClr val="dk2">
              <a:alpha val="11764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s"/>
              <a:t>         </a:t>
            </a:r>
            <a:endParaRPr/>
          </a:p>
        </p:txBody>
      </p:sp>
      <p:sp>
        <p:nvSpPr>
          <p:cNvPr id="583" name="Google Shape;583;p59">
            <a:extLst>
              <a:ext uri="{FF2B5EF4-FFF2-40B4-BE49-F238E27FC236}">
                <a16:creationId xmlns:a16="http://schemas.microsoft.com/office/drawing/2014/main" id="{F6FC31AE-C9B0-CB00-BE7D-99BE928ABC7A}"/>
              </a:ext>
            </a:extLst>
          </p:cNvPr>
          <p:cNvSpPr txBox="1">
            <a:spLocks/>
          </p:cNvSpPr>
          <p:nvPr/>
        </p:nvSpPr>
        <p:spPr>
          <a:xfrm flipH="1">
            <a:off x="2709196" y="2017170"/>
            <a:ext cx="1256647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buSzPts val="1600"/>
            </a:pPr>
            <a:r>
              <a:rPr lang="es" sz="16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RF</a:t>
            </a:r>
            <a:endParaRPr sz="1600" dirty="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585" name="Google Shape;585;p59">
            <a:extLst>
              <a:ext uri="{FF2B5EF4-FFF2-40B4-BE49-F238E27FC236}">
                <a16:creationId xmlns:a16="http://schemas.microsoft.com/office/drawing/2014/main" id="{B94C5D68-699A-D2E6-37EC-2400C26ED796}"/>
              </a:ext>
            </a:extLst>
          </p:cNvPr>
          <p:cNvCxnSpPr>
            <a:cxnSpLocks/>
          </p:cNvCxnSpPr>
          <p:nvPr/>
        </p:nvCxnSpPr>
        <p:spPr>
          <a:xfrm>
            <a:off x="2875251" y="2368720"/>
            <a:ext cx="89326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5" name="Google Shape;581;p59">
            <a:extLst>
              <a:ext uri="{FF2B5EF4-FFF2-40B4-BE49-F238E27FC236}">
                <a16:creationId xmlns:a16="http://schemas.microsoft.com/office/drawing/2014/main" id="{94A4AD92-B671-89E4-1720-72C9D12ACA7A}"/>
              </a:ext>
            </a:extLst>
          </p:cNvPr>
          <p:cNvSpPr>
            <a:spLocks/>
          </p:cNvSpPr>
          <p:nvPr/>
        </p:nvSpPr>
        <p:spPr>
          <a:xfrm>
            <a:off x="134600" y="1086707"/>
            <a:ext cx="1829883" cy="2905200"/>
          </a:xfrm>
          <a:prstGeom prst="rect">
            <a:avLst/>
          </a:prstGeom>
          <a:solidFill>
            <a:schemeClr val="dk2">
              <a:alpha val="11764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s" dirty="0"/>
              <a:t>         </a:t>
            </a:r>
            <a:endParaRPr dirty="0"/>
          </a:p>
        </p:txBody>
      </p:sp>
      <p:sp>
        <p:nvSpPr>
          <p:cNvPr id="606" name="Google Shape;583;p59">
            <a:extLst>
              <a:ext uri="{FF2B5EF4-FFF2-40B4-BE49-F238E27FC236}">
                <a16:creationId xmlns:a16="http://schemas.microsoft.com/office/drawing/2014/main" id="{2ED4B5EF-091C-D6A1-4C19-76660262A49D}"/>
              </a:ext>
            </a:extLst>
          </p:cNvPr>
          <p:cNvSpPr txBox="1">
            <a:spLocks/>
          </p:cNvSpPr>
          <p:nvPr/>
        </p:nvSpPr>
        <p:spPr>
          <a:xfrm flipH="1">
            <a:off x="396361" y="2017170"/>
            <a:ext cx="1256647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buSzPts val="1600"/>
            </a:pPr>
            <a:r>
              <a:rPr lang="es" sz="16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SWIPE</a:t>
            </a:r>
            <a:endParaRPr sz="1600" dirty="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608" name="Google Shape;585;p59">
            <a:extLst>
              <a:ext uri="{FF2B5EF4-FFF2-40B4-BE49-F238E27FC236}">
                <a16:creationId xmlns:a16="http://schemas.microsoft.com/office/drawing/2014/main" id="{2D95B445-4564-8320-FB55-020A5EE15BD9}"/>
              </a:ext>
            </a:extLst>
          </p:cNvPr>
          <p:cNvCxnSpPr>
            <a:cxnSpLocks/>
          </p:cNvCxnSpPr>
          <p:nvPr/>
        </p:nvCxnSpPr>
        <p:spPr>
          <a:xfrm>
            <a:off x="562418" y="2368720"/>
            <a:ext cx="89326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4" name="Google Shape;609;p59">
            <a:extLst>
              <a:ext uri="{FF2B5EF4-FFF2-40B4-BE49-F238E27FC236}">
                <a16:creationId xmlns:a16="http://schemas.microsoft.com/office/drawing/2014/main" id="{044DA1DF-2DE8-2B17-1C43-B8359B62CF7A}"/>
              </a:ext>
            </a:extLst>
          </p:cNvPr>
          <p:cNvSpPr txBox="1">
            <a:spLocks/>
          </p:cNvSpPr>
          <p:nvPr/>
        </p:nvSpPr>
        <p:spPr>
          <a:xfrm>
            <a:off x="254791" y="2745628"/>
            <a:ext cx="1508517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algn="ctr">
              <a:buSzPts val="1100"/>
            </a:pPr>
            <a:r>
              <a:rPr lang="ko-KR" altLang="en-US" sz="1100" dirty="0">
                <a:solidFill>
                  <a:srgbClr val="5F7D95"/>
                </a:solidFill>
                <a:latin typeface="+mj-ea"/>
                <a:ea typeface="+mj-ea"/>
                <a:cs typeface="Roboto Condensed Light"/>
                <a:sym typeface="Roboto Condensed Light"/>
              </a:rPr>
              <a:t>카드 마그네틱 부분을 단말기에 접촉하여 </a:t>
            </a:r>
            <a:endParaRPr lang="en-US" altLang="ko-KR" sz="1100" dirty="0">
              <a:solidFill>
                <a:srgbClr val="5F7D95"/>
              </a:solidFill>
              <a:latin typeface="+mj-ea"/>
              <a:ea typeface="+mj-ea"/>
              <a:cs typeface="Roboto Condensed Light"/>
              <a:sym typeface="Roboto Condensed Light"/>
            </a:endParaRPr>
          </a:p>
          <a:p>
            <a:pPr algn="ctr">
              <a:buSzPts val="1100"/>
            </a:pPr>
            <a:r>
              <a:rPr lang="ko-KR" altLang="en-US" sz="1100" dirty="0">
                <a:solidFill>
                  <a:srgbClr val="5F7D95"/>
                </a:solidFill>
                <a:latin typeface="+mj-ea"/>
                <a:ea typeface="+mj-ea"/>
                <a:cs typeface="Roboto Condensed Light"/>
                <a:sym typeface="Roboto Condensed Light"/>
              </a:rPr>
              <a:t>카드 정보를 읽는 기술</a:t>
            </a:r>
            <a:endParaRPr sz="1100" dirty="0">
              <a:solidFill>
                <a:srgbClr val="5F7D95"/>
              </a:solidFill>
              <a:latin typeface="+mj-ea"/>
              <a:ea typeface="+mj-ea"/>
              <a:cs typeface="Roboto Condensed Light"/>
              <a:sym typeface="Roboto Condensed Light"/>
            </a:endParaRPr>
          </a:p>
        </p:txBody>
      </p:sp>
      <p:pic>
        <p:nvPicPr>
          <p:cNvPr id="620" name="그림 619">
            <a:extLst>
              <a:ext uri="{FF2B5EF4-FFF2-40B4-BE49-F238E27FC236}">
                <a16:creationId xmlns:a16="http://schemas.microsoft.com/office/drawing/2014/main" id="{46F1C686-1154-60E8-5FB3-F1270F6221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08" y="1313109"/>
            <a:ext cx="688485" cy="688485"/>
          </a:xfrm>
          <a:prstGeom prst="rect">
            <a:avLst/>
          </a:prstGeom>
        </p:spPr>
      </p:pic>
      <p:pic>
        <p:nvPicPr>
          <p:cNvPr id="621" name="그림 620">
            <a:extLst>
              <a:ext uri="{FF2B5EF4-FFF2-40B4-BE49-F238E27FC236}">
                <a16:creationId xmlns:a16="http://schemas.microsoft.com/office/drawing/2014/main" id="{FD48821E-139A-1197-6FDB-994C52863B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48323" y="1345745"/>
            <a:ext cx="598449" cy="59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그림 621">
            <a:extLst>
              <a:ext uri="{FF2B5EF4-FFF2-40B4-BE49-F238E27FC236}">
                <a16:creationId xmlns:a16="http://schemas.microsoft.com/office/drawing/2014/main" id="{CB57FCB4-BA96-55C5-F05C-0268C35F74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07" y="1332987"/>
            <a:ext cx="648737" cy="648737"/>
          </a:xfrm>
          <a:prstGeom prst="rect">
            <a:avLst/>
          </a:prstGeom>
        </p:spPr>
      </p:pic>
      <p:sp>
        <p:nvSpPr>
          <p:cNvPr id="623" name="Google Shape;8437;p84">
            <a:extLst>
              <a:ext uri="{FF2B5EF4-FFF2-40B4-BE49-F238E27FC236}">
                <a16:creationId xmlns:a16="http://schemas.microsoft.com/office/drawing/2014/main" id="{4D2CB6F6-9420-1411-4EA2-DC29472F4B52}"/>
              </a:ext>
            </a:extLst>
          </p:cNvPr>
          <p:cNvSpPr/>
          <p:nvPr/>
        </p:nvSpPr>
        <p:spPr>
          <a:xfrm>
            <a:off x="5470370" y="1363521"/>
            <a:ext cx="542967" cy="541480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624" name="Google Shape;609;p59">
            <a:extLst>
              <a:ext uri="{FF2B5EF4-FFF2-40B4-BE49-F238E27FC236}">
                <a16:creationId xmlns:a16="http://schemas.microsoft.com/office/drawing/2014/main" id="{DB273E37-95B6-6E78-0C20-74F7EA7119DF}"/>
              </a:ext>
            </a:extLst>
          </p:cNvPr>
          <p:cNvSpPr txBox="1">
            <a:spLocks/>
          </p:cNvSpPr>
          <p:nvPr/>
        </p:nvSpPr>
        <p:spPr>
          <a:xfrm>
            <a:off x="2583260" y="2745628"/>
            <a:ext cx="1508517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algn="ctr">
              <a:buSzPts val="1100"/>
            </a:pPr>
            <a:r>
              <a:rPr lang="ko-KR" altLang="en-US" sz="1100" dirty="0">
                <a:solidFill>
                  <a:srgbClr val="5F7D95"/>
                </a:solidFill>
                <a:latin typeface="+mj-ea"/>
                <a:ea typeface="+mj-ea"/>
                <a:cs typeface="Roboto Condensed Light"/>
                <a:sym typeface="Roboto Condensed Light"/>
              </a:rPr>
              <a:t>라디오 주파수 대역을 이용한 비 접촉형 데이터 식별 기술</a:t>
            </a:r>
          </a:p>
        </p:txBody>
      </p:sp>
      <p:sp>
        <p:nvSpPr>
          <p:cNvPr id="625" name="Google Shape;609;p59">
            <a:extLst>
              <a:ext uri="{FF2B5EF4-FFF2-40B4-BE49-F238E27FC236}">
                <a16:creationId xmlns:a16="http://schemas.microsoft.com/office/drawing/2014/main" id="{1F9B280E-A724-E855-0A77-3857A10B2597}"/>
              </a:ext>
            </a:extLst>
          </p:cNvPr>
          <p:cNvSpPr txBox="1">
            <a:spLocks/>
          </p:cNvSpPr>
          <p:nvPr/>
        </p:nvSpPr>
        <p:spPr>
          <a:xfrm>
            <a:off x="4880459" y="2739331"/>
            <a:ext cx="1508517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algn="ctr">
              <a:buSzPts val="1100"/>
            </a:pPr>
            <a:r>
              <a:rPr lang="ko-KR" altLang="en-US" sz="1100" dirty="0">
                <a:solidFill>
                  <a:srgbClr val="5F7D95"/>
                </a:solidFill>
                <a:latin typeface="+mj-ea"/>
                <a:ea typeface="+mj-ea"/>
                <a:cs typeface="Roboto Condensed Light"/>
                <a:sym typeface="Roboto Condensed Light"/>
              </a:rPr>
              <a:t>단말기에 직접 카드 정보를 입력하여 전송하는 기술</a:t>
            </a:r>
            <a:endParaRPr sz="1100" dirty="0">
              <a:solidFill>
                <a:srgbClr val="5F7D95"/>
              </a:solidFill>
              <a:latin typeface="+mj-ea"/>
              <a:ea typeface="+mj-ea"/>
              <a:cs typeface="Roboto Condensed Light"/>
              <a:sym typeface="Roboto Condensed Light"/>
            </a:endParaRPr>
          </a:p>
        </p:txBody>
      </p:sp>
      <p:sp>
        <p:nvSpPr>
          <p:cNvPr id="626" name="Google Shape;609;p59">
            <a:extLst>
              <a:ext uri="{FF2B5EF4-FFF2-40B4-BE49-F238E27FC236}">
                <a16:creationId xmlns:a16="http://schemas.microsoft.com/office/drawing/2014/main" id="{5E63B605-674A-16AB-DDB9-72029BCBD2F4}"/>
              </a:ext>
            </a:extLst>
          </p:cNvPr>
          <p:cNvSpPr txBox="1">
            <a:spLocks/>
          </p:cNvSpPr>
          <p:nvPr/>
        </p:nvSpPr>
        <p:spPr>
          <a:xfrm>
            <a:off x="7193289" y="2726835"/>
            <a:ext cx="1508517" cy="94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algn="ctr">
              <a:buSzPts val="1100"/>
            </a:pPr>
            <a:r>
              <a:rPr lang="ko-KR" altLang="en-US" sz="1100" dirty="0">
                <a:solidFill>
                  <a:srgbClr val="5F7D95"/>
                </a:solidFill>
                <a:latin typeface="+mj-ea"/>
                <a:ea typeface="+mj-ea"/>
                <a:cs typeface="Roboto Condensed Light"/>
                <a:sym typeface="Roboto Condensed Light"/>
              </a:rPr>
              <a:t>카드 정면에 있는 금속 패턴이 있음</a:t>
            </a:r>
            <a:r>
              <a:rPr lang="en-US" altLang="ko-KR" sz="1100" dirty="0">
                <a:solidFill>
                  <a:srgbClr val="5F7D95"/>
                </a:solidFill>
                <a:latin typeface="+mj-ea"/>
                <a:ea typeface="+mj-ea"/>
                <a:cs typeface="Roboto Condensed Light"/>
                <a:sym typeface="Roboto Condensed Light"/>
              </a:rPr>
              <a:t>.</a:t>
            </a:r>
          </a:p>
          <a:p>
            <a:pPr algn="ctr">
              <a:buSzPts val="1100"/>
            </a:pPr>
            <a:r>
              <a:rPr lang="ko-KR" altLang="en-US" sz="1100" dirty="0">
                <a:solidFill>
                  <a:srgbClr val="5F7D95"/>
                </a:solidFill>
                <a:latin typeface="+mj-ea"/>
                <a:ea typeface="+mj-ea"/>
                <a:cs typeface="Roboto Condensed Light"/>
                <a:sym typeface="Roboto Condensed Light"/>
              </a:rPr>
              <a:t>접촉식이며 보안성이 높고 많은 데이터를 전송할 수 있는 기술</a:t>
            </a:r>
            <a:endParaRPr sz="1100" dirty="0">
              <a:solidFill>
                <a:srgbClr val="5F7D95"/>
              </a:solidFill>
              <a:latin typeface="+mj-ea"/>
              <a:ea typeface="+mj-ea"/>
              <a:cs typeface="Roboto Condensed Light"/>
              <a:sym typeface="Roboto Condensed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E80BF5-9D1F-DE71-8582-69EA61C22251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01 -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9030358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시연 순서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09" name="Google Shape;309;p44"/>
          <p:cNvSpPr txBox="1">
            <a:spLocks noGrp="1"/>
          </p:cNvSpPr>
          <p:nvPr>
            <p:ph type="ctrTitle"/>
          </p:nvPr>
        </p:nvSpPr>
        <p:spPr>
          <a:xfrm>
            <a:off x="3115189" y="209900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온라인 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정상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)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4"/>
          <p:cNvSpPr txBox="1">
            <a:spLocks noGrp="1"/>
          </p:cNvSpPr>
          <p:nvPr>
            <p:ph type="subTitle" idx="1"/>
          </p:nvPr>
        </p:nvSpPr>
        <p:spPr>
          <a:xfrm>
            <a:off x="3476539" y="2560465"/>
            <a:ext cx="1906500" cy="53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594" indent="-228594">
              <a:buAutoNum type="arabicPeriod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정상 승인 거래</a:t>
            </a:r>
            <a:endParaRPr lang="en-US" altLang="ko-KR" dirty="0">
              <a:latin typeface="Arial"/>
              <a:ea typeface="Arial"/>
              <a:cs typeface="Arial"/>
              <a:sym typeface="Arial"/>
            </a:endParaRPr>
          </a:p>
          <a:p>
            <a:pPr marL="228594" indent="-228594">
              <a:buAutoNum type="arabicPeriod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정상 취소 거래</a:t>
            </a:r>
            <a:endParaRPr lang="en-US" altLang="ko-KR" dirty="0">
              <a:latin typeface="Arial"/>
              <a:ea typeface="Arial"/>
              <a:cs typeface="Arial"/>
              <a:sym typeface="Arial"/>
            </a:endParaRPr>
          </a:p>
          <a:p>
            <a:pPr marL="228594" indent="-228594">
              <a:buAutoNum type="arabicPeriod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망상취소 거래</a:t>
            </a:r>
          </a:p>
        </p:txBody>
      </p:sp>
      <p:sp>
        <p:nvSpPr>
          <p:cNvPr id="311" name="Google Shape;311;p44"/>
          <p:cNvSpPr txBox="1">
            <a:spLocks noGrp="1"/>
          </p:cNvSpPr>
          <p:nvPr>
            <p:ph type="title" idx="9"/>
          </p:nvPr>
        </p:nvSpPr>
        <p:spPr>
          <a:xfrm>
            <a:off x="3552889" y="167842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02</a:t>
            </a:r>
            <a:endParaRPr dirty="0"/>
          </a:p>
        </p:txBody>
      </p:sp>
      <p:sp>
        <p:nvSpPr>
          <p:cNvPr id="312" name="Google Shape;312;p44"/>
          <p:cNvSpPr txBox="1">
            <a:spLocks noGrp="1"/>
          </p:cNvSpPr>
          <p:nvPr>
            <p:ph type="ctrTitle" idx="2"/>
          </p:nvPr>
        </p:nvSpPr>
        <p:spPr>
          <a:xfrm>
            <a:off x="662407" y="209336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백오피스 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(CRUD)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4"/>
          <p:cNvSpPr txBox="1">
            <a:spLocks noGrp="1"/>
          </p:cNvSpPr>
          <p:nvPr>
            <p:ph type="subTitle" idx="3"/>
          </p:nvPr>
        </p:nvSpPr>
        <p:spPr>
          <a:xfrm>
            <a:off x="1023757" y="2554825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594" indent="-228594">
              <a:buAutoNum type="arabicPeriod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단말기</a:t>
            </a:r>
            <a:endParaRPr lang="en-US" altLang="ko-KR" dirty="0">
              <a:latin typeface="Arial"/>
              <a:ea typeface="Arial"/>
              <a:cs typeface="Arial"/>
              <a:sym typeface="Arial"/>
            </a:endParaRPr>
          </a:p>
          <a:p>
            <a:pPr marL="228594" indent="-228594">
              <a:buAutoNum type="arabicPeriod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카드 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BIN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4"/>
          <p:cNvSpPr txBox="1">
            <a:spLocks noGrp="1"/>
          </p:cNvSpPr>
          <p:nvPr>
            <p:ph type="title" idx="13"/>
          </p:nvPr>
        </p:nvSpPr>
        <p:spPr>
          <a:xfrm>
            <a:off x="1100107" y="16727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01</a:t>
            </a:r>
            <a:endParaRPr dirty="0"/>
          </a:p>
        </p:txBody>
      </p:sp>
      <p:sp>
        <p:nvSpPr>
          <p:cNvPr id="315" name="Google Shape;315;p44"/>
          <p:cNvSpPr txBox="1">
            <a:spLocks noGrp="1"/>
          </p:cNvSpPr>
          <p:nvPr>
            <p:ph type="ctrTitle" idx="4"/>
          </p:nvPr>
        </p:nvSpPr>
        <p:spPr>
          <a:xfrm>
            <a:off x="1813700" y="3639492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배치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4"/>
          <p:cNvSpPr txBox="1">
            <a:spLocks noGrp="1"/>
          </p:cNvSpPr>
          <p:nvPr>
            <p:ph type="subTitle" idx="5"/>
          </p:nvPr>
        </p:nvSpPr>
        <p:spPr>
          <a:xfrm>
            <a:off x="2175050" y="4100954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594" indent="-228594">
              <a:buAutoNum type="arabicPeriod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거래내역 이동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	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4"/>
          <p:cNvSpPr txBox="1">
            <a:spLocks noGrp="1"/>
          </p:cNvSpPr>
          <p:nvPr>
            <p:ph type="title" idx="14"/>
          </p:nvPr>
        </p:nvSpPr>
        <p:spPr>
          <a:xfrm>
            <a:off x="2251400" y="3218916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04</a:t>
            </a:r>
            <a:endParaRPr dirty="0"/>
          </a:p>
        </p:txBody>
      </p:sp>
      <p:sp>
        <p:nvSpPr>
          <p:cNvPr id="11" name="Google Shape;315;p44">
            <a:extLst>
              <a:ext uri="{FF2B5EF4-FFF2-40B4-BE49-F238E27FC236}">
                <a16:creationId xmlns:a16="http://schemas.microsoft.com/office/drawing/2014/main" id="{664DCACD-BD2C-62D9-6403-89CAE8B03FC4}"/>
              </a:ext>
            </a:extLst>
          </p:cNvPr>
          <p:cNvSpPr txBox="1">
            <a:spLocks/>
          </p:cNvSpPr>
          <p:nvPr/>
        </p:nvSpPr>
        <p:spPr>
          <a:xfrm>
            <a:off x="5929321" y="2096262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온라인 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이상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ko-KR" altLang="en-US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16;p44">
            <a:extLst>
              <a:ext uri="{FF2B5EF4-FFF2-40B4-BE49-F238E27FC236}">
                <a16:creationId xmlns:a16="http://schemas.microsoft.com/office/drawing/2014/main" id="{FE5EBD6A-9B70-9835-4306-406916611B42}"/>
              </a:ext>
            </a:extLst>
          </p:cNvPr>
          <p:cNvSpPr txBox="1">
            <a:spLocks/>
          </p:cNvSpPr>
          <p:nvPr/>
        </p:nvSpPr>
        <p:spPr>
          <a:xfrm>
            <a:off x="6290671" y="2557724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228594" indent="-228594">
              <a:buAutoNum type="arabicPeriod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공통 정합성 이상 거래</a:t>
            </a:r>
            <a:endParaRPr lang="en-US" altLang="ko-KR" dirty="0">
              <a:latin typeface="Arial"/>
              <a:ea typeface="Arial"/>
              <a:cs typeface="Arial"/>
              <a:sym typeface="Arial"/>
            </a:endParaRPr>
          </a:p>
          <a:p>
            <a:pPr marL="228594" indent="-228594">
              <a:buAutoNum type="arabicPeriod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승인 정합성 이상 거래</a:t>
            </a:r>
            <a:endParaRPr lang="en-US" altLang="ko-KR" dirty="0">
              <a:latin typeface="Arial"/>
              <a:ea typeface="Arial"/>
              <a:cs typeface="Arial"/>
              <a:sym typeface="Arial"/>
            </a:endParaRPr>
          </a:p>
          <a:p>
            <a:pPr marL="228594" indent="-228594">
              <a:buAutoNum type="arabicPeriod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취소 정합성 이상 거래</a:t>
            </a:r>
          </a:p>
        </p:txBody>
      </p:sp>
      <p:sp>
        <p:nvSpPr>
          <p:cNvPr id="13" name="Google Shape;317;p44">
            <a:extLst>
              <a:ext uri="{FF2B5EF4-FFF2-40B4-BE49-F238E27FC236}">
                <a16:creationId xmlns:a16="http://schemas.microsoft.com/office/drawing/2014/main" id="{485BC4EB-CEFF-F740-0944-7A36B2EA85EC}"/>
              </a:ext>
            </a:extLst>
          </p:cNvPr>
          <p:cNvSpPr txBox="1">
            <a:spLocks/>
          </p:cNvSpPr>
          <p:nvPr/>
        </p:nvSpPr>
        <p:spPr>
          <a:xfrm>
            <a:off x="6367021" y="1675686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quada One"/>
              <a:buNone/>
              <a:defRPr sz="4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03</a:t>
            </a:r>
          </a:p>
        </p:txBody>
      </p:sp>
      <p:cxnSp>
        <p:nvCxnSpPr>
          <p:cNvPr id="288" name="직선 연결선 287">
            <a:extLst>
              <a:ext uri="{FF2B5EF4-FFF2-40B4-BE49-F238E27FC236}">
                <a16:creationId xmlns:a16="http://schemas.microsoft.com/office/drawing/2014/main" id="{CFB137C5-352E-923F-6964-B4C656B10896}"/>
              </a:ext>
            </a:extLst>
          </p:cNvPr>
          <p:cNvCxnSpPr/>
          <p:nvPr/>
        </p:nvCxnSpPr>
        <p:spPr>
          <a:xfrm>
            <a:off x="585479" y="2243241"/>
            <a:ext cx="7926992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>
            <a:extLst>
              <a:ext uri="{FF2B5EF4-FFF2-40B4-BE49-F238E27FC236}">
                <a16:creationId xmlns:a16="http://schemas.microsoft.com/office/drawing/2014/main" id="{4352913A-AC95-7BB7-8763-A78304522EAD}"/>
              </a:ext>
            </a:extLst>
          </p:cNvPr>
          <p:cNvCxnSpPr/>
          <p:nvPr/>
        </p:nvCxnSpPr>
        <p:spPr>
          <a:xfrm>
            <a:off x="585479" y="3804662"/>
            <a:ext cx="7926992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Google Shape;315;p44">
            <a:extLst>
              <a:ext uri="{FF2B5EF4-FFF2-40B4-BE49-F238E27FC236}">
                <a16:creationId xmlns:a16="http://schemas.microsoft.com/office/drawing/2014/main" id="{EB98CB54-9D0B-1BD8-92A4-61ADA8DBF160}"/>
              </a:ext>
            </a:extLst>
          </p:cNvPr>
          <p:cNvSpPr txBox="1">
            <a:spLocks/>
          </p:cNvSpPr>
          <p:nvPr/>
        </p:nvSpPr>
        <p:spPr>
          <a:xfrm>
            <a:off x="4804250" y="3647438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백오피스 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조회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ko-KR" altLang="en-US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316;p44">
            <a:extLst>
              <a:ext uri="{FF2B5EF4-FFF2-40B4-BE49-F238E27FC236}">
                <a16:creationId xmlns:a16="http://schemas.microsoft.com/office/drawing/2014/main" id="{E7A56748-F598-658B-5218-A692E6EB6962}"/>
              </a:ext>
            </a:extLst>
          </p:cNvPr>
          <p:cNvSpPr txBox="1">
            <a:spLocks/>
          </p:cNvSpPr>
          <p:nvPr/>
        </p:nvSpPr>
        <p:spPr>
          <a:xfrm>
            <a:off x="5165600" y="4108900"/>
            <a:ext cx="190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228594" indent="-228594">
              <a:buAutoNum type="arabicPeriod"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거래내역 조회</a:t>
            </a:r>
          </a:p>
        </p:txBody>
      </p:sp>
      <p:sp>
        <p:nvSpPr>
          <p:cNvPr id="292" name="Google Shape;317;p44">
            <a:extLst>
              <a:ext uri="{FF2B5EF4-FFF2-40B4-BE49-F238E27FC236}">
                <a16:creationId xmlns:a16="http://schemas.microsoft.com/office/drawing/2014/main" id="{D2AC25E5-7218-AA8B-4C7A-A9B8C6063064}"/>
              </a:ext>
            </a:extLst>
          </p:cNvPr>
          <p:cNvSpPr txBox="1">
            <a:spLocks/>
          </p:cNvSpPr>
          <p:nvPr/>
        </p:nvSpPr>
        <p:spPr>
          <a:xfrm>
            <a:off x="5241950" y="322686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quada One"/>
              <a:buNone/>
              <a:defRPr sz="4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4715390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9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시연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82637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9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질의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0010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9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감사합니다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97579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3" y="1"/>
            <a:ext cx="6356961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500" dirty="0">
                <a:latin typeface="+mj-ea"/>
                <a:ea typeface="+mj-ea"/>
              </a:rPr>
              <a:t>1-1. </a:t>
            </a:r>
            <a:r>
              <a:rPr lang="ko-KR" altLang="en-US" sz="2500" dirty="0">
                <a:latin typeface="+mj-ea"/>
                <a:ea typeface="+mj-ea"/>
              </a:rPr>
              <a:t>신용거래 중계 시스템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주요업무 </a:t>
            </a:r>
            <a:r>
              <a:rPr lang="en-US" altLang="ko-KR" sz="2500" dirty="0">
                <a:latin typeface="+mj-ea"/>
                <a:ea typeface="+mj-ea"/>
              </a:rPr>
              <a:t>#1</a:t>
            </a:r>
            <a:endParaRPr sz="2500" dirty="0">
              <a:latin typeface="+mj-ea"/>
              <a:ea typeface="+mj-ea"/>
            </a:endParaRPr>
          </a:p>
        </p:txBody>
      </p:sp>
      <p:sp>
        <p:nvSpPr>
          <p:cNvPr id="2" name="Google Shape;364;p49">
            <a:extLst>
              <a:ext uri="{FF2B5EF4-FFF2-40B4-BE49-F238E27FC236}">
                <a16:creationId xmlns:a16="http://schemas.microsoft.com/office/drawing/2014/main" id="{CADDB815-278D-B4A5-BCD3-CDBC324AEC38}"/>
              </a:ext>
            </a:extLst>
          </p:cNvPr>
          <p:cNvSpPr/>
          <p:nvPr/>
        </p:nvSpPr>
        <p:spPr>
          <a:xfrm rot="5400000">
            <a:off x="2225607" y="839002"/>
            <a:ext cx="2284889" cy="2049871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3" name="Google Shape;365;p49">
            <a:extLst>
              <a:ext uri="{FF2B5EF4-FFF2-40B4-BE49-F238E27FC236}">
                <a16:creationId xmlns:a16="http://schemas.microsoft.com/office/drawing/2014/main" id="{73B523A2-ECD9-3048-99C4-6EE79ABED6EB}"/>
              </a:ext>
            </a:extLst>
          </p:cNvPr>
          <p:cNvSpPr/>
          <p:nvPr/>
        </p:nvSpPr>
        <p:spPr>
          <a:xfrm rot="5400000">
            <a:off x="3429560" y="2890979"/>
            <a:ext cx="2284889" cy="2049871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4" name="Google Shape;366;p49">
            <a:extLst>
              <a:ext uri="{FF2B5EF4-FFF2-40B4-BE49-F238E27FC236}">
                <a16:creationId xmlns:a16="http://schemas.microsoft.com/office/drawing/2014/main" id="{CE6D1FB5-F59D-921B-9D95-63D361E20DAC}"/>
              </a:ext>
            </a:extLst>
          </p:cNvPr>
          <p:cNvSpPr/>
          <p:nvPr/>
        </p:nvSpPr>
        <p:spPr>
          <a:xfrm rot="5400000">
            <a:off x="4627162" y="846135"/>
            <a:ext cx="2284889" cy="2049871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5" name="Google Shape;368;p49">
            <a:extLst>
              <a:ext uri="{FF2B5EF4-FFF2-40B4-BE49-F238E27FC236}">
                <a16:creationId xmlns:a16="http://schemas.microsoft.com/office/drawing/2014/main" id="{0E745B48-E4E6-F0AA-DFBA-A4A48C835350}"/>
              </a:ext>
            </a:extLst>
          </p:cNvPr>
          <p:cNvSpPr txBox="1">
            <a:spLocks/>
          </p:cNvSpPr>
          <p:nvPr/>
        </p:nvSpPr>
        <p:spPr>
          <a:xfrm>
            <a:off x="2471749" y="878634"/>
            <a:ext cx="1792603" cy="6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400"/>
            </a:pPr>
            <a:r>
              <a:rPr lang="ko-KR" altLang="en-US" sz="2000" u="sng" dirty="0">
                <a:solidFill>
                  <a:schemeClr val="bg2"/>
                </a:solidFill>
              </a:rPr>
              <a:t>온라인</a:t>
            </a:r>
          </a:p>
        </p:txBody>
      </p:sp>
      <p:sp>
        <p:nvSpPr>
          <p:cNvPr id="6" name="Google Shape;369;p49">
            <a:extLst>
              <a:ext uri="{FF2B5EF4-FFF2-40B4-BE49-F238E27FC236}">
                <a16:creationId xmlns:a16="http://schemas.microsoft.com/office/drawing/2014/main" id="{254FCE0F-356A-95CB-3F66-0A66421362A1}"/>
              </a:ext>
            </a:extLst>
          </p:cNvPr>
          <p:cNvSpPr txBox="1">
            <a:spLocks/>
          </p:cNvSpPr>
          <p:nvPr/>
        </p:nvSpPr>
        <p:spPr>
          <a:xfrm>
            <a:off x="2468898" y="1584557"/>
            <a:ext cx="1792603" cy="10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000"/>
            </a:pPr>
            <a:r>
              <a:rPr lang="ko-KR" altLang="en-US" dirty="0">
                <a:solidFill>
                  <a:srgbClr val="5F7D95"/>
                </a:solidFill>
              </a:rPr>
              <a:t>실시간 거래에 대해 요구된 시간 내에 데이터를 처리하는</a:t>
            </a:r>
            <a:endParaRPr lang="en-US" altLang="ko-KR" dirty="0">
              <a:solidFill>
                <a:srgbClr val="5F7D95"/>
              </a:solidFill>
            </a:endParaRPr>
          </a:p>
          <a:p>
            <a:pPr algn="ctr">
              <a:buSzPts val="1000"/>
            </a:pPr>
            <a:r>
              <a:rPr lang="ko-KR" altLang="en-US" dirty="0">
                <a:solidFill>
                  <a:srgbClr val="5F7D95"/>
                </a:solidFill>
              </a:rPr>
              <a:t>업무</a:t>
            </a:r>
            <a:endParaRPr lang="en-US" dirty="0">
              <a:solidFill>
                <a:srgbClr val="5F7D95"/>
              </a:solidFill>
            </a:endParaRPr>
          </a:p>
        </p:txBody>
      </p:sp>
      <p:sp>
        <p:nvSpPr>
          <p:cNvPr id="7" name="Google Shape;370;p49">
            <a:extLst>
              <a:ext uri="{FF2B5EF4-FFF2-40B4-BE49-F238E27FC236}">
                <a16:creationId xmlns:a16="http://schemas.microsoft.com/office/drawing/2014/main" id="{15F90F8D-D5F0-FC63-6940-C09F319A0449}"/>
              </a:ext>
            </a:extLst>
          </p:cNvPr>
          <p:cNvSpPr txBox="1">
            <a:spLocks/>
          </p:cNvSpPr>
          <p:nvPr/>
        </p:nvSpPr>
        <p:spPr>
          <a:xfrm>
            <a:off x="4873304" y="878634"/>
            <a:ext cx="1792603" cy="6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400"/>
            </a:pPr>
            <a:r>
              <a:rPr lang="ko-KR" altLang="en-US" sz="2000" u="sng" dirty="0">
                <a:solidFill>
                  <a:schemeClr val="bg2"/>
                </a:solidFill>
              </a:rPr>
              <a:t>배치</a:t>
            </a:r>
          </a:p>
        </p:txBody>
      </p:sp>
      <p:sp>
        <p:nvSpPr>
          <p:cNvPr id="8" name="Google Shape;371;p49">
            <a:extLst>
              <a:ext uri="{FF2B5EF4-FFF2-40B4-BE49-F238E27FC236}">
                <a16:creationId xmlns:a16="http://schemas.microsoft.com/office/drawing/2014/main" id="{3D727376-68BF-8FC2-ED5F-8093275C0A4E}"/>
              </a:ext>
            </a:extLst>
          </p:cNvPr>
          <p:cNvSpPr txBox="1">
            <a:spLocks/>
          </p:cNvSpPr>
          <p:nvPr/>
        </p:nvSpPr>
        <p:spPr>
          <a:xfrm>
            <a:off x="4873304" y="1582668"/>
            <a:ext cx="1792603" cy="97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000"/>
            </a:pPr>
            <a:r>
              <a:rPr lang="ko-KR" altLang="en-US" dirty="0">
                <a:solidFill>
                  <a:srgbClr val="5F7D95"/>
                </a:solidFill>
              </a:rPr>
              <a:t>거래 데이터를 일정기간 수집 후 일괄 처리하는 업무</a:t>
            </a:r>
            <a:endParaRPr lang="en-US" dirty="0">
              <a:solidFill>
                <a:srgbClr val="5F7D95"/>
              </a:solidFill>
            </a:endParaRPr>
          </a:p>
        </p:txBody>
      </p:sp>
      <p:sp>
        <p:nvSpPr>
          <p:cNvPr id="9" name="Google Shape;372;p49">
            <a:extLst>
              <a:ext uri="{FF2B5EF4-FFF2-40B4-BE49-F238E27FC236}">
                <a16:creationId xmlns:a16="http://schemas.microsoft.com/office/drawing/2014/main" id="{135DAA97-8D00-F461-1937-71AFDAE06CFF}"/>
              </a:ext>
            </a:extLst>
          </p:cNvPr>
          <p:cNvSpPr txBox="1">
            <a:spLocks/>
          </p:cNvSpPr>
          <p:nvPr/>
        </p:nvSpPr>
        <p:spPr>
          <a:xfrm>
            <a:off x="3675112" y="2987645"/>
            <a:ext cx="1792603" cy="6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400"/>
            </a:pPr>
            <a:r>
              <a:rPr lang="ko-KR" altLang="en-US" sz="2000" u="sng" dirty="0">
                <a:solidFill>
                  <a:schemeClr val="bg2"/>
                </a:solidFill>
              </a:rPr>
              <a:t>백오피스</a:t>
            </a:r>
          </a:p>
        </p:txBody>
      </p:sp>
      <p:sp>
        <p:nvSpPr>
          <p:cNvPr id="10" name="Google Shape;373;p49">
            <a:extLst>
              <a:ext uri="{FF2B5EF4-FFF2-40B4-BE49-F238E27FC236}">
                <a16:creationId xmlns:a16="http://schemas.microsoft.com/office/drawing/2014/main" id="{FE081476-90FC-DC72-CF6B-F2E893EFAB03}"/>
              </a:ext>
            </a:extLst>
          </p:cNvPr>
          <p:cNvSpPr txBox="1">
            <a:spLocks/>
          </p:cNvSpPr>
          <p:nvPr/>
        </p:nvSpPr>
        <p:spPr>
          <a:xfrm>
            <a:off x="3675112" y="3742834"/>
            <a:ext cx="1792603" cy="854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000"/>
            </a:pPr>
            <a:r>
              <a:rPr lang="ko-KR" altLang="en-US" dirty="0">
                <a:solidFill>
                  <a:srgbClr val="5F7D95"/>
                </a:solidFill>
              </a:rPr>
              <a:t>가맹점</a:t>
            </a:r>
            <a:r>
              <a:rPr lang="en-US" altLang="ko-KR" dirty="0">
                <a:solidFill>
                  <a:srgbClr val="5F7D95"/>
                </a:solidFill>
              </a:rPr>
              <a:t>, </a:t>
            </a:r>
            <a:r>
              <a:rPr lang="ko-KR" altLang="en-US" dirty="0">
                <a:solidFill>
                  <a:srgbClr val="5F7D95"/>
                </a:solidFill>
              </a:rPr>
              <a:t>카드</a:t>
            </a:r>
            <a:r>
              <a:rPr lang="en-US" altLang="ko-KR" dirty="0">
                <a:solidFill>
                  <a:srgbClr val="5F7D95"/>
                </a:solidFill>
              </a:rPr>
              <a:t>BIN, </a:t>
            </a:r>
            <a:r>
              <a:rPr lang="ko-KR" altLang="en-US" dirty="0">
                <a:solidFill>
                  <a:srgbClr val="5F7D95"/>
                </a:solidFill>
              </a:rPr>
              <a:t>거래 등 </a:t>
            </a:r>
            <a:r>
              <a:rPr lang="en-US" altLang="ko-KR" dirty="0">
                <a:solidFill>
                  <a:srgbClr val="5F7D95"/>
                </a:solidFill>
              </a:rPr>
              <a:t>VAN</a:t>
            </a:r>
            <a:r>
              <a:rPr lang="ko-KR" altLang="en-US" dirty="0">
                <a:solidFill>
                  <a:srgbClr val="5F7D95"/>
                </a:solidFill>
              </a:rPr>
              <a:t> 관련 지원 업무</a:t>
            </a:r>
            <a:endParaRPr lang="en-US" dirty="0">
              <a:solidFill>
                <a:srgbClr val="5F7D9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81773C-00CC-71BD-454F-24D6CD87CF24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01 -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144162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4" y="1"/>
            <a:ext cx="7165517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500" dirty="0">
                <a:latin typeface="+mj-ea"/>
                <a:ea typeface="+mj-ea"/>
              </a:rPr>
              <a:t>1. </a:t>
            </a:r>
            <a:r>
              <a:rPr lang="ko-KR" altLang="en-US" sz="2500" dirty="0">
                <a:latin typeface="+mj-ea"/>
                <a:ea typeface="+mj-ea"/>
              </a:rPr>
              <a:t>신용거래 중계 시스템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온라인 사용 기술 </a:t>
            </a:r>
            <a:r>
              <a:rPr lang="en-US" altLang="ko-KR" sz="2500" dirty="0">
                <a:latin typeface="+mj-ea"/>
                <a:ea typeface="+mj-ea"/>
              </a:rPr>
              <a:t>#1/2</a:t>
            </a:r>
            <a:r>
              <a:rPr lang="ko-KR" altLang="en-US" sz="2500" dirty="0">
                <a:latin typeface="+mj-ea"/>
                <a:ea typeface="+mj-ea"/>
              </a:rPr>
              <a:t> </a:t>
            </a:r>
            <a:endParaRPr sz="2500" dirty="0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40E054B-B7FA-FE08-654C-27FBA3931323}"/>
              </a:ext>
            </a:extLst>
          </p:cNvPr>
          <p:cNvGrpSpPr/>
          <p:nvPr/>
        </p:nvGrpSpPr>
        <p:grpSpPr>
          <a:xfrm>
            <a:off x="194158" y="1381130"/>
            <a:ext cx="2049871" cy="2284889"/>
            <a:chOff x="194158" y="1381130"/>
            <a:chExt cx="2049871" cy="2284889"/>
          </a:xfrm>
        </p:grpSpPr>
        <p:sp>
          <p:nvSpPr>
            <p:cNvPr id="2" name="Google Shape;364;p49">
              <a:extLst>
                <a:ext uri="{FF2B5EF4-FFF2-40B4-BE49-F238E27FC236}">
                  <a16:creationId xmlns:a16="http://schemas.microsoft.com/office/drawing/2014/main" id="{CADDB815-278D-B4A5-BCD3-CDBC324AEC38}"/>
                </a:ext>
              </a:extLst>
            </p:cNvPr>
            <p:cNvSpPr/>
            <p:nvPr/>
          </p:nvSpPr>
          <p:spPr>
            <a:xfrm rot="5400000">
              <a:off x="76649" y="1498639"/>
              <a:ext cx="2284889" cy="2049871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5" name="Google Shape;368;p49">
              <a:extLst>
                <a:ext uri="{FF2B5EF4-FFF2-40B4-BE49-F238E27FC236}">
                  <a16:creationId xmlns:a16="http://schemas.microsoft.com/office/drawing/2014/main" id="{0E745B48-E4E6-F0AA-DFBA-A4A48C835350}"/>
                </a:ext>
              </a:extLst>
            </p:cNvPr>
            <p:cNvSpPr txBox="1">
              <a:spLocks/>
            </p:cNvSpPr>
            <p:nvPr/>
          </p:nvSpPr>
          <p:spPr>
            <a:xfrm>
              <a:off x="322791" y="1538274"/>
              <a:ext cx="1792603" cy="659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SzPts val="1400"/>
              </a:pPr>
              <a:r>
                <a:rPr lang="ko-KR" altLang="en-US" sz="2000" u="sng" dirty="0">
                  <a:solidFill>
                    <a:schemeClr val="bg2"/>
                  </a:solidFill>
                </a:rPr>
                <a:t>온라인</a:t>
              </a:r>
            </a:p>
          </p:txBody>
        </p:sp>
        <p:sp>
          <p:nvSpPr>
            <p:cNvPr id="6" name="Google Shape;369;p49">
              <a:extLst>
                <a:ext uri="{FF2B5EF4-FFF2-40B4-BE49-F238E27FC236}">
                  <a16:creationId xmlns:a16="http://schemas.microsoft.com/office/drawing/2014/main" id="{254FCE0F-356A-95CB-3F66-0A66421362A1}"/>
                </a:ext>
              </a:extLst>
            </p:cNvPr>
            <p:cNvSpPr txBox="1">
              <a:spLocks/>
            </p:cNvSpPr>
            <p:nvPr/>
          </p:nvSpPr>
          <p:spPr>
            <a:xfrm>
              <a:off x="319940" y="2244197"/>
              <a:ext cx="1792603" cy="1080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SzPts val="1000"/>
              </a:pPr>
              <a:r>
                <a:rPr lang="ko-KR" altLang="en-US" dirty="0">
                  <a:solidFill>
                    <a:srgbClr val="5F7D95"/>
                  </a:solidFill>
                </a:rPr>
                <a:t>실시간 거래에 대해 요구된 시간 내에 데이터를 처리하는</a:t>
              </a:r>
              <a:endParaRPr lang="en-US" altLang="ko-KR" dirty="0">
                <a:solidFill>
                  <a:srgbClr val="5F7D95"/>
                </a:solidFill>
              </a:endParaRPr>
            </a:p>
            <a:p>
              <a:pPr algn="ctr">
                <a:buSzPts val="1000"/>
              </a:pPr>
              <a:r>
                <a:rPr lang="ko-KR" altLang="en-US" dirty="0">
                  <a:solidFill>
                    <a:srgbClr val="5F7D95"/>
                  </a:solidFill>
                </a:rPr>
                <a:t>업무</a:t>
              </a:r>
              <a:endParaRPr lang="en-US" dirty="0">
                <a:solidFill>
                  <a:srgbClr val="5F7D95"/>
                </a:solidFill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302B327-0C4A-69E4-199D-904A8835D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977" y="872578"/>
            <a:ext cx="3357274" cy="3529885"/>
          </a:xfrm>
          <a:prstGeom prst="rect">
            <a:avLst/>
          </a:prstGeom>
        </p:spPr>
      </p:pic>
      <p:sp>
        <p:nvSpPr>
          <p:cNvPr id="3" name="Google Shape;581;p59">
            <a:extLst>
              <a:ext uri="{FF2B5EF4-FFF2-40B4-BE49-F238E27FC236}">
                <a16:creationId xmlns:a16="http://schemas.microsoft.com/office/drawing/2014/main" id="{8EDCED6C-24F6-3E73-7EE3-E5677DCBBCF1}"/>
              </a:ext>
            </a:extLst>
          </p:cNvPr>
          <p:cNvSpPr>
            <a:spLocks/>
          </p:cNvSpPr>
          <p:nvPr/>
        </p:nvSpPr>
        <p:spPr>
          <a:xfrm>
            <a:off x="301299" y="3949159"/>
            <a:ext cx="1829883" cy="453304"/>
          </a:xfrm>
          <a:prstGeom prst="rect">
            <a:avLst/>
          </a:prstGeom>
          <a:solidFill>
            <a:schemeClr val="dk2">
              <a:alpha val="11764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altLang="ko-KR" dirty="0">
                <a:solidFill>
                  <a:srgbClr val="5F7D95"/>
                </a:solidFill>
              </a:rPr>
              <a:t>TCP/IP </a:t>
            </a:r>
            <a:r>
              <a:rPr lang="ko-KR" altLang="en-US" dirty="0">
                <a:solidFill>
                  <a:srgbClr val="5F7D95"/>
                </a:solidFill>
              </a:rPr>
              <a:t>소켓 통신</a:t>
            </a:r>
            <a:r>
              <a:rPr lang="es" dirty="0">
                <a:solidFill>
                  <a:srgbClr val="5F7D95"/>
                </a:solidFill>
              </a:rPr>
              <a:t>         </a:t>
            </a:r>
            <a:endParaRPr dirty="0">
              <a:solidFill>
                <a:srgbClr val="5F7D9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1C82C-9B8E-E1D4-FF1F-0CA4C02530F5}"/>
              </a:ext>
            </a:extLst>
          </p:cNvPr>
          <p:cNvSpPr txBox="1"/>
          <p:nvPr/>
        </p:nvSpPr>
        <p:spPr>
          <a:xfrm>
            <a:off x="3895446" y="644685"/>
            <a:ext cx="983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VAN(</a:t>
            </a:r>
            <a:r>
              <a:rPr lang="ko-KR" altLang="en-US" dirty="0"/>
              <a:t>데몬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ACFE43-F52E-63D2-47DB-B866C7A04728}"/>
              </a:ext>
            </a:extLst>
          </p:cNvPr>
          <p:cNvSpPr txBox="1"/>
          <p:nvPr/>
        </p:nvSpPr>
        <p:spPr>
          <a:xfrm>
            <a:off x="5991572" y="644684"/>
            <a:ext cx="782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가맹점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C28BC-1139-2C29-1DEC-29D2439CC21B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01 -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BA7287F-243C-327C-2339-2DCCD055AD78}"/>
              </a:ext>
            </a:extLst>
          </p:cNvPr>
          <p:cNvSpPr/>
          <p:nvPr/>
        </p:nvSpPr>
        <p:spPr>
          <a:xfrm>
            <a:off x="2244153" y="3251284"/>
            <a:ext cx="1400532" cy="4147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F7D95"/>
                </a:solidFill>
              </a:rPr>
              <a:t>승인 요청 전문 </a:t>
            </a:r>
            <a:r>
              <a:rPr lang="en-US" altLang="ko-KR" sz="1100" dirty="0">
                <a:solidFill>
                  <a:srgbClr val="5F7D95"/>
                </a:solidFill>
              </a:rPr>
              <a:t>read()</a:t>
            </a:r>
            <a:endParaRPr lang="ko-KR" altLang="en-US" sz="1100" dirty="0">
              <a:solidFill>
                <a:srgbClr val="5F7D95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BE462D8-476E-0D77-F04A-50C52938444D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3644685" y="3458652"/>
            <a:ext cx="363644" cy="142581"/>
          </a:xfrm>
          <a:prstGeom prst="straightConnector1">
            <a:avLst/>
          </a:prstGeom>
          <a:ln w="158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F853D4D-8AC2-D0A9-3490-A6C25890DC0E}"/>
              </a:ext>
            </a:extLst>
          </p:cNvPr>
          <p:cNvSpPr/>
          <p:nvPr/>
        </p:nvSpPr>
        <p:spPr>
          <a:xfrm>
            <a:off x="7165514" y="3251284"/>
            <a:ext cx="1400532" cy="4147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F7D95"/>
                </a:solidFill>
              </a:rPr>
              <a:t>승인 요청 전문 </a:t>
            </a:r>
            <a:r>
              <a:rPr lang="en-US" altLang="ko-KR" sz="1100" dirty="0">
                <a:solidFill>
                  <a:srgbClr val="5F7D95"/>
                </a:solidFill>
              </a:rPr>
              <a:t>write()</a:t>
            </a:r>
            <a:endParaRPr lang="ko-KR" altLang="en-US" sz="1100" dirty="0">
              <a:solidFill>
                <a:srgbClr val="5F7D95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0C4FDFE-6FF7-03E5-C192-F76DB8D0FEFE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774562" y="3458652"/>
            <a:ext cx="390952" cy="142581"/>
          </a:xfrm>
          <a:prstGeom prst="straightConnector1">
            <a:avLst/>
          </a:prstGeom>
          <a:ln w="158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28DDA83-919A-9C5F-926E-BD0AA1746813}"/>
              </a:ext>
            </a:extLst>
          </p:cNvPr>
          <p:cNvSpPr/>
          <p:nvPr/>
        </p:nvSpPr>
        <p:spPr>
          <a:xfrm>
            <a:off x="7165514" y="3830234"/>
            <a:ext cx="1400532" cy="4147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F7D95"/>
                </a:solidFill>
              </a:rPr>
              <a:t>승인 응답 전문 </a:t>
            </a:r>
            <a:r>
              <a:rPr lang="en-US" altLang="ko-KR" sz="1100" dirty="0">
                <a:solidFill>
                  <a:srgbClr val="5F7D95"/>
                </a:solidFill>
              </a:rPr>
              <a:t>read()</a:t>
            </a:r>
            <a:endParaRPr lang="ko-KR" altLang="en-US" sz="1100" dirty="0">
              <a:solidFill>
                <a:srgbClr val="5F7D95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E0B25A6-AD53-282D-8E47-EFBA17829191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6112771" y="3873386"/>
            <a:ext cx="1052743" cy="164216"/>
          </a:xfrm>
          <a:prstGeom prst="straightConnector1">
            <a:avLst/>
          </a:prstGeom>
          <a:ln w="158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6" name="사각형: 둥근 모서리 545">
            <a:extLst>
              <a:ext uri="{FF2B5EF4-FFF2-40B4-BE49-F238E27FC236}">
                <a16:creationId xmlns:a16="http://schemas.microsoft.com/office/drawing/2014/main" id="{9111A7D4-526E-DEC6-8F94-B82175A1379B}"/>
              </a:ext>
            </a:extLst>
          </p:cNvPr>
          <p:cNvSpPr/>
          <p:nvPr/>
        </p:nvSpPr>
        <p:spPr>
          <a:xfrm>
            <a:off x="2244153" y="3835591"/>
            <a:ext cx="1400532" cy="4147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F7D95"/>
                </a:solidFill>
              </a:rPr>
              <a:t>승인 응답 전문 </a:t>
            </a:r>
            <a:r>
              <a:rPr lang="en-US" altLang="ko-KR" sz="1100" dirty="0">
                <a:solidFill>
                  <a:srgbClr val="5F7D95"/>
                </a:solidFill>
              </a:rPr>
              <a:t>write()</a:t>
            </a:r>
            <a:endParaRPr lang="ko-KR" altLang="en-US" sz="1100" dirty="0">
              <a:solidFill>
                <a:srgbClr val="5F7D95"/>
              </a:solidFill>
            </a:endParaRPr>
          </a:p>
        </p:txBody>
      </p:sp>
      <p:cxnSp>
        <p:nvCxnSpPr>
          <p:cNvPr id="547" name="직선 화살표 연결선 546">
            <a:extLst>
              <a:ext uri="{FF2B5EF4-FFF2-40B4-BE49-F238E27FC236}">
                <a16:creationId xmlns:a16="http://schemas.microsoft.com/office/drawing/2014/main" id="{1C759D51-5A9E-61B2-A8E8-2F7BEE361455}"/>
              </a:ext>
            </a:extLst>
          </p:cNvPr>
          <p:cNvCxnSpPr>
            <a:cxnSpLocks/>
            <a:stCxn id="546" idx="3"/>
          </p:cNvCxnSpPr>
          <p:nvPr/>
        </p:nvCxnSpPr>
        <p:spPr>
          <a:xfrm flipV="1">
            <a:off x="3644685" y="3859266"/>
            <a:ext cx="927315" cy="183693"/>
          </a:xfrm>
          <a:prstGeom prst="straightConnector1">
            <a:avLst/>
          </a:prstGeom>
          <a:ln w="158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9" name="사각형: 둥근 모서리 548">
            <a:extLst>
              <a:ext uri="{FF2B5EF4-FFF2-40B4-BE49-F238E27FC236}">
                <a16:creationId xmlns:a16="http://schemas.microsoft.com/office/drawing/2014/main" id="{D06F6288-6258-4962-43EA-A968E47CB5D1}"/>
              </a:ext>
            </a:extLst>
          </p:cNvPr>
          <p:cNvSpPr/>
          <p:nvPr/>
        </p:nvSpPr>
        <p:spPr>
          <a:xfrm>
            <a:off x="5626719" y="4609509"/>
            <a:ext cx="1400532" cy="4147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F7D95"/>
                </a:solidFill>
              </a:rPr>
              <a:t>전문 하나 송</a:t>
            </a:r>
            <a:r>
              <a:rPr lang="en-US" altLang="ko-KR" sz="1100" dirty="0">
                <a:solidFill>
                  <a:srgbClr val="5F7D95"/>
                </a:solidFill>
              </a:rPr>
              <a:t>,</a:t>
            </a:r>
            <a:r>
              <a:rPr lang="ko-KR" altLang="en-US" sz="1100" dirty="0">
                <a:solidFill>
                  <a:srgbClr val="5F7D95"/>
                </a:solidFill>
              </a:rPr>
              <a:t>수신 후 </a:t>
            </a:r>
            <a:r>
              <a:rPr lang="en-US" altLang="ko-KR" sz="1100" dirty="0">
                <a:solidFill>
                  <a:srgbClr val="5F7D95"/>
                </a:solidFill>
              </a:rPr>
              <a:t>close()</a:t>
            </a:r>
            <a:endParaRPr lang="ko-KR" altLang="en-US" sz="1100" dirty="0">
              <a:solidFill>
                <a:srgbClr val="5F7D95"/>
              </a:solidFill>
            </a:endParaRPr>
          </a:p>
        </p:txBody>
      </p:sp>
      <p:cxnSp>
        <p:nvCxnSpPr>
          <p:cNvPr id="550" name="직선 화살표 연결선 549">
            <a:extLst>
              <a:ext uri="{FF2B5EF4-FFF2-40B4-BE49-F238E27FC236}">
                <a16:creationId xmlns:a16="http://schemas.microsoft.com/office/drawing/2014/main" id="{72B16B79-3C03-C658-87BD-7740DD807AAD}"/>
              </a:ext>
            </a:extLst>
          </p:cNvPr>
          <p:cNvCxnSpPr>
            <a:cxnSpLocks/>
          </p:cNvCxnSpPr>
          <p:nvPr/>
        </p:nvCxnSpPr>
        <p:spPr>
          <a:xfrm flipV="1">
            <a:off x="6331907" y="4374848"/>
            <a:ext cx="0" cy="234982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4" name="사각형: 둥근 모서리 553">
            <a:extLst>
              <a:ext uri="{FF2B5EF4-FFF2-40B4-BE49-F238E27FC236}">
                <a16:creationId xmlns:a16="http://schemas.microsoft.com/office/drawing/2014/main" id="{12A94363-594D-7AD4-77A1-9564A02B80EF}"/>
              </a:ext>
            </a:extLst>
          </p:cNvPr>
          <p:cNvSpPr/>
          <p:nvPr/>
        </p:nvSpPr>
        <p:spPr>
          <a:xfrm>
            <a:off x="3600410" y="4610232"/>
            <a:ext cx="1400532" cy="4147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F7D95"/>
                </a:solidFill>
              </a:rPr>
              <a:t>서버 종료 요청이 있을 때 </a:t>
            </a:r>
            <a:r>
              <a:rPr lang="en-US" altLang="ko-KR" sz="1100" dirty="0">
                <a:solidFill>
                  <a:srgbClr val="5F7D95"/>
                </a:solidFill>
              </a:rPr>
              <a:t>close()</a:t>
            </a:r>
            <a:endParaRPr lang="ko-KR" altLang="en-US" sz="1100" dirty="0">
              <a:solidFill>
                <a:srgbClr val="5F7D95"/>
              </a:solidFill>
            </a:endParaRPr>
          </a:p>
        </p:txBody>
      </p:sp>
      <p:cxnSp>
        <p:nvCxnSpPr>
          <p:cNvPr id="555" name="직선 화살표 연결선 554">
            <a:extLst>
              <a:ext uri="{FF2B5EF4-FFF2-40B4-BE49-F238E27FC236}">
                <a16:creationId xmlns:a16="http://schemas.microsoft.com/office/drawing/2014/main" id="{85964BA0-5DE3-95C5-6125-90978F9FCF23}"/>
              </a:ext>
            </a:extLst>
          </p:cNvPr>
          <p:cNvCxnSpPr>
            <a:cxnSpLocks/>
          </p:cNvCxnSpPr>
          <p:nvPr/>
        </p:nvCxnSpPr>
        <p:spPr>
          <a:xfrm flipV="1">
            <a:off x="4305598" y="4375571"/>
            <a:ext cx="0" cy="234982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" name="사각형: 둥근 모서리 555">
            <a:extLst>
              <a:ext uri="{FF2B5EF4-FFF2-40B4-BE49-F238E27FC236}">
                <a16:creationId xmlns:a16="http://schemas.microsoft.com/office/drawing/2014/main" id="{62E1FB6F-6681-2068-4978-129B5982882A}"/>
              </a:ext>
            </a:extLst>
          </p:cNvPr>
          <p:cNvSpPr/>
          <p:nvPr/>
        </p:nvSpPr>
        <p:spPr>
          <a:xfrm>
            <a:off x="7398520" y="652919"/>
            <a:ext cx="1167526" cy="34573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F7D95"/>
                </a:solidFill>
              </a:rPr>
              <a:t>멀티 스레드</a:t>
            </a:r>
          </a:p>
        </p:txBody>
      </p:sp>
      <p:cxnSp>
        <p:nvCxnSpPr>
          <p:cNvPr id="577" name="직선 화살표 연결선 576">
            <a:extLst>
              <a:ext uri="{FF2B5EF4-FFF2-40B4-BE49-F238E27FC236}">
                <a16:creationId xmlns:a16="http://schemas.microsoft.com/office/drawing/2014/main" id="{59FA8CC8-358E-BE61-BFC4-47826C87AEAA}"/>
              </a:ext>
            </a:extLst>
          </p:cNvPr>
          <p:cNvCxnSpPr>
            <a:cxnSpLocks/>
          </p:cNvCxnSpPr>
          <p:nvPr/>
        </p:nvCxnSpPr>
        <p:spPr>
          <a:xfrm flipH="1">
            <a:off x="6970038" y="825786"/>
            <a:ext cx="419270" cy="172867"/>
          </a:xfrm>
          <a:prstGeom prst="straightConnector1">
            <a:avLst/>
          </a:prstGeom>
          <a:ln w="158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521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4" y="1"/>
            <a:ext cx="7262576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500" dirty="0">
                <a:latin typeface="+mj-ea"/>
                <a:ea typeface="+mj-ea"/>
              </a:rPr>
              <a:t>1. </a:t>
            </a:r>
            <a:r>
              <a:rPr lang="ko-KR" altLang="en-US" sz="2500" dirty="0">
                <a:latin typeface="+mj-ea"/>
                <a:ea typeface="+mj-ea"/>
              </a:rPr>
              <a:t>신용거래 중계 시스템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온라인 사용 기술 </a:t>
            </a:r>
            <a:r>
              <a:rPr lang="en-US" altLang="ko-KR" sz="2500" dirty="0">
                <a:latin typeface="+mj-ea"/>
                <a:ea typeface="+mj-ea"/>
              </a:rPr>
              <a:t>#2/2</a:t>
            </a:r>
            <a:endParaRPr sz="2500" dirty="0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40E054B-B7FA-FE08-654C-27FBA3931323}"/>
              </a:ext>
            </a:extLst>
          </p:cNvPr>
          <p:cNvGrpSpPr/>
          <p:nvPr/>
        </p:nvGrpSpPr>
        <p:grpSpPr>
          <a:xfrm>
            <a:off x="194158" y="1381130"/>
            <a:ext cx="2049871" cy="2284889"/>
            <a:chOff x="194158" y="1381130"/>
            <a:chExt cx="2049871" cy="2284889"/>
          </a:xfrm>
        </p:grpSpPr>
        <p:sp>
          <p:nvSpPr>
            <p:cNvPr id="2" name="Google Shape;364;p49">
              <a:extLst>
                <a:ext uri="{FF2B5EF4-FFF2-40B4-BE49-F238E27FC236}">
                  <a16:creationId xmlns:a16="http://schemas.microsoft.com/office/drawing/2014/main" id="{CADDB815-278D-B4A5-BCD3-CDBC324AEC38}"/>
                </a:ext>
              </a:extLst>
            </p:cNvPr>
            <p:cNvSpPr/>
            <p:nvPr/>
          </p:nvSpPr>
          <p:spPr>
            <a:xfrm rot="5400000">
              <a:off x="76649" y="1498639"/>
              <a:ext cx="2284889" cy="2049871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882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sp>
          <p:nvSpPr>
            <p:cNvPr id="5" name="Google Shape;368;p49">
              <a:extLst>
                <a:ext uri="{FF2B5EF4-FFF2-40B4-BE49-F238E27FC236}">
                  <a16:creationId xmlns:a16="http://schemas.microsoft.com/office/drawing/2014/main" id="{0E745B48-E4E6-F0AA-DFBA-A4A48C835350}"/>
                </a:ext>
              </a:extLst>
            </p:cNvPr>
            <p:cNvSpPr txBox="1">
              <a:spLocks/>
            </p:cNvSpPr>
            <p:nvPr/>
          </p:nvSpPr>
          <p:spPr>
            <a:xfrm>
              <a:off x="322791" y="1538274"/>
              <a:ext cx="1792603" cy="659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SzPts val="1400"/>
              </a:pPr>
              <a:r>
                <a:rPr lang="ko-KR" altLang="en-US" sz="2000" u="sng" dirty="0">
                  <a:solidFill>
                    <a:schemeClr val="bg2"/>
                  </a:solidFill>
                </a:rPr>
                <a:t>온라인</a:t>
              </a:r>
            </a:p>
          </p:txBody>
        </p:sp>
        <p:sp>
          <p:nvSpPr>
            <p:cNvPr id="6" name="Google Shape;369;p49">
              <a:extLst>
                <a:ext uri="{FF2B5EF4-FFF2-40B4-BE49-F238E27FC236}">
                  <a16:creationId xmlns:a16="http://schemas.microsoft.com/office/drawing/2014/main" id="{254FCE0F-356A-95CB-3F66-0A66421362A1}"/>
                </a:ext>
              </a:extLst>
            </p:cNvPr>
            <p:cNvSpPr txBox="1">
              <a:spLocks/>
            </p:cNvSpPr>
            <p:nvPr/>
          </p:nvSpPr>
          <p:spPr>
            <a:xfrm>
              <a:off x="319940" y="2244197"/>
              <a:ext cx="1792603" cy="1080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SzPts val="1000"/>
              </a:pPr>
              <a:r>
                <a:rPr lang="ko-KR" altLang="en-US" dirty="0">
                  <a:solidFill>
                    <a:srgbClr val="5F7D95"/>
                  </a:solidFill>
                </a:rPr>
                <a:t>실시간 거래에 대해 요구된 시간 내에 데이터를 처리하는</a:t>
              </a:r>
              <a:endParaRPr lang="en-US" altLang="ko-KR" dirty="0">
                <a:solidFill>
                  <a:srgbClr val="5F7D95"/>
                </a:solidFill>
              </a:endParaRPr>
            </a:p>
            <a:p>
              <a:pPr algn="ctr">
                <a:buSzPts val="1000"/>
              </a:pPr>
              <a:r>
                <a:rPr lang="ko-KR" altLang="en-US" dirty="0">
                  <a:solidFill>
                    <a:srgbClr val="5F7D95"/>
                  </a:solidFill>
                </a:rPr>
                <a:t>업무</a:t>
              </a:r>
              <a:endParaRPr lang="en-US" dirty="0">
                <a:solidFill>
                  <a:srgbClr val="5F7D95"/>
                </a:solidFill>
              </a:endParaRPr>
            </a:p>
          </p:txBody>
        </p:sp>
      </p:grpSp>
      <p:sp>
        <p:nvSpPr>
          <p:cNvPr id="3" name="Google Shape;581;p59">
            <a:extLst>
              <a:ext uri="{FF2B5EF4-FFF2-40B4-BE49-F238E27FC236}">
                <a16:creationId xmlns:a16="http://schemas.microsoft.com/office/drawing/2014/main" id="{8EDCED6C-24F6-3E73-7EE3-E5677DCBBCF1}"/>
              </a:ext>
            </a:extLst>
          </p:cNvPr>
          <p:cNvSpPr>
            <a:spLocks/>
          </p:cNvSpPr>
          <p:nvPr/>
        </p:nvSpPr>
        <p:spPr>
          <a:xfrm>
            <a:off x="301299" y="3949159"/>
            <a:ext cx="1829883" cy="453304"/>
          </a:xfrm>
          <a:prstGeom prst="rect">
            <a:avLst/>
          </a:prstGeom>
          <a:solidFill>
            <a:schemeClr val="dk2">
              <a:alpha val="11764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ko-KR" altLang="en-US" dirty="0">
                <a:solidFill>
                  <a:srgbClr val="5F7D95"/>
                </a:solidFill>
              </a:rPr>
              <a:t>멀티 스레드</a:t>
            </a:r>
            <a:endParaRPr lang="en-US" altLang="ko-KR" dirty="0">
              <a:solidFill>
                <a:srgbClr val="5F7D95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ECAB5C-91AB-21E4-9A5B-6677B9C99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613" y="688932"/>
            <a:ext cx="5777244" cy="337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B36A71-16BC-ECB5-7A4C-BDCF4B8A4D17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01 -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F435A8-0965-D961-2478-931E7052AF3D}"/>
              </a:ext>
            </a:extLst>
          </p:cNvPr>
          <p:cNvSpPr/>
          <p:nvPr/>
        </p:nvSpPr>
        <p:spPr>
          <a:xfrm>
            <a:off x="3513551" y="2204653"/>
            <a:ext cx="901874" cy="28223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>
                    <a:lumMod val="10000"/>
                  </a:schemeClr>
                </a:solidFill>
              </a:rPr>
              <a:t>가맹점 </a:t>
            </a:r>
            <a:r>
              <a:rPr lang="en-US" altLang="ko-KR" dirty="0">
                <a:solidFill>
                  <a:schemeClr val="accent2">
                    <a:lumMod val="10000"/>
                  </a:schemeClr>
                </a:solidFill>
              </a:rPr>
              <a:t>A</a:t>
            </a:r>
            <a:endParaRPr lang="ko-KR" altLang="en-US" dirty="0">
              <a:solidFill>
                <a:schemeClr val="accent2">
                  <a:lumMod val="1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C49FE7-FFBB-561D-E7F8-D9D1BD6C6FF2}"/>
              </a:ext>
            </a:extLst>
          </p:cNvPr>
          <p:cNvSpPr/>
          <p:nvPr/>
        </p:nvSpPr>
        <p:spPr>
          <a:xfrm>
            <a:off x="3515639" y="2801726"/>
            <a:ext cx="901874" cy="28223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>
                    <a:lumMod val="10000"/>
                  </a:schemeClr>
                </a:solidFill>
              </a:rPr>
              <a:t>가맹점 </a:t>
            </a:r>
            <a:r>
              <a:rPr lang="en-US" altLang="ko-KR" dirty="0">
                <a:solidFill>
                  <a:schemeClr val="accent2">
                    <a:lumMod val="10000"/>
                  </a:schemeClr>
                </a:solidFill>
              </a:rPr>
              <a:t>B</a:t>
            </a:r>
            <a:endParaRPr lang="ko-KR" altLang="en-US" dirty="0">
              <a:solidFill>
                <a:schemeClr val="accent2">
                  <a:lumMod val="1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3BF7D7-2771-8E14-C063-ADB74FC88164}"/>
              </a:ext>
            </a:extLst>
          </p:cNvPr>
          <p:cNvSpPr/>
          <p:nvPr/>
        </p:nvSpPr>
        <p:spPr>
          <a:xfrm>
            <a:off x="3509376" y="3391797"/>
            <a:ext cx="901874" cy="28223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>
                    <a:lumMod val="10000"/>
                  </a:schemeClr>
                </a:solidFill>
              </a:rPr>
              <a:t>가맹점 </a:t>
            </a:r>
            <a:r>
              <a:rPr lang="en-US" altLang="ko-KR" dirty="0">
                <a:solidFill>
                  <a:schemeClr val="accent2">
                    <a:lumMod val="10000"/>
                  </a:schemeClr>
                </a:solidFill>
              </a:rPr>
              <a:t>C</a:t>
            </a:r>
            <a:endParaRPr lang="ko-KR" altLang="en-US" dirty="0">
              <a:solidFill>
                <a:schemeClr val="accent2">
                  <a:lumMod val="1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E22661-34ED-2402-BA61-34CEB6FB2F39}"/>
              </a:ext>
            </a:extLst>
          </p:cNvPr>
          <p:cNvSpPr/>
          <p:nvPr/>
        </p:nvSpPr>
        <p:spPr>
          <a:xfrm>
            <a:off x="6311030" y="3391797"/>
            <a:ext cx="901874" cy="28223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>
                    <a:lumMod val="10000"/>
                  </a:schemeClr>
                </a:solidFill>
              </a:rPr>
              <a:t>가맹점 </a:t>
            </a:r>
            <a:r>
              <a:rPr lang="en-US" altLang="ko-KR" dirty="0">
                <a:solidFill>
                  <a:schemeClr val="accent2">
                    <a:lumMod val="10000"/>
                  </a:schemeClr>
                </a:solidFill>
              </a:rPr>
              <a:t>B</a:t>
            </a:r>
            <a:endParaRPr lang="ko-KR" altLang="en-US" dirty="0">
              <a:solidFill>
                <a:schemeClr val="accent2">
                  <a:lumMod val="1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59A5B5-5FB6-A785-E766-6D02AF51AFB8}"/>
              </a:ext>
            </a:extLst>
          </p:cNvPr>
          <p:cNvSpPr/>
          <p:nvPr/>
        </p:nvSpPr>
        <p:spPr>
          <a:xfrm>
            <a:off x="5304772" y="3385534"/>
            <a:ext cx="901874" cy="28223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>
                    <a:lumMod val="10000"/>
                  </a:schemeClr>
                </a:solidFill>
              </a:rPr>
              <a:t>가맹점 </a:t>
            </a:r>
            <a:r>
              <a:rPr lang="en-US" altLang="ko-KR" dirty="0">
                <a:solidFill>
                  <a:schemeClr val="accent2">
                    <a:lumMod val="10000"/>
                  </a:schemeClr>
                </a:solidFill>
              </a:rPr>
              <a:t>A</a:t>
            </a:r>
            <a:endParaRPr lang="ko-KR" altLang="en-US" dirty="0">
              <a:solidFill>
                <a:schemeClr val="accent2">
                  <a:lumMod val="1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E27292-C38F-AF07-4556-BCDD1C4AFB08}"/>
              </a:ext>
            </a:extLst>
          </p:cNvPr>
          <p:cNvSpPr/>
          <p:nvPr/>
        </p:nvSpPr>
        <p:spPr>
          <a:xfrm>
            <a:off x="7341624" y="3391797"/>
            <a:ext cx="901874" cy="28223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>
                    <a:lumMod val="10000"/>
                  </a:schemeClr>
                </a:solidFill>
              </a:rPr>
              <a:t>가맹점 </a:t>
            </a:r>
            <a:r>
              <a:rPr lang="en-US" altLang="ko-KR" dirty="0">
                <a:solidFill>
                  <a:schemeClr val="accent2">
                    <a:lumMod val="10000"/>
                  </a:schemeClr>
                </a:solidFill>
              </a:rPr>
              <a:t>C</a:t>
            </a:r>
            <a:endParaRPr lang="ko-KR" altLang="en-US" dirty="0">
              <a:solidFill>
                <a:schemeClr val="accent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360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>
            <a:spLocks noGrp="1"/>
          </p:cNvSpPr>
          <p:nvPr>
            <p:ph type="ctrTitle"/>
          </p:nvPr>
        </p:nvSpPr>
        <p:spPr>
          <a:xfrm flipH="1">
            <a:off x="-4" y="1"/>
            <a:ext cx="6992861" cy="6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500" dirty="0">
                <a:latin typeface="+mj-ea"/>
                <a:ea typeface="+mj-ea"/>
              </a:rPr>
              <a:t>1. </a:t>
            </a:r>
            <a:r>
              <a:rPr lang="ko-KR" altLang="en-US" sz="2500" dirty="0">
                <a:latin typeface="+mj-ea"/>
                <a:ea typeface="+mj-ea"/>
              </a:rPr>
              <a:t>신용거래 중계 시스템 </a:t>
            </a:r>
            <a:r>
              <a:rPr lang="en-US" altLang="ko-KR" sz="2500" dirty="0">
                <a:latin typeface="+mj-ea"/>
                <a:ea typeface="+mj-ea"/>
              </a:rPr>
              <a:t>/ </a:t>
            </a:r>
            <a:r>
              <a:rPr lang="ko-KR" altLang="en-US" sz="2500" dirty="0">
                <a:latin typeface="+mj-ea"/>
                <a:ea typeface="+mj-ea"/>
              </a:rPr>
              <a:t>배치 사용 기술 </a:t>
            </a:r>
            <a:r>
              <a:rPr lang="en-US" altLang="ko-KR" sz="2500" dirty="0">
                <a:latin typeface="+mj-ea"/>
                <a:ea typeface="+mj-ea"/>
              </a:rPr>
              <a:t>#1</a:t>
            </a:r>
            <a:endParaRPr sz="2500" dirty="0">
              <a:latin typeface="+mj-ea"/>
              <a:ea typeface="+mj-ea"/>
            </a:endParaRPr>
          </a:p>
        </p:txBody>
      </p:sp>
      <p:sp>
        <p:nvSpPr>
          <p:cNvPr id="4" name="Google Shape;366;p49">
            <a:extLst>
              <a:ext uri="{FF2B5EF4-FFF2-40B4-BE49-F238E27FC236}">
                <a16:creationId xmlns:a16="http://schemas.microsoft.com/office/drawing/2014/main" id="{CE6D1FB5-F59D-921B-9D95-63D361E20DAC}"/>
              </a:ext>
            </a:extLst>
          </p:cNvPr>
          <p:cNvSpPr/>
          <p:nvPr/>
        </p:nvSpPr>
        <p:spPr>
          <a:xfrm rot="5400000">
            <a:off x="74209" y="1487482"/>
            <a:ext cx="2284889" cy="2049871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7" name="Google Shape;370;p49">
            <a:extLst>
              <a:ext uri="{FF2B5EF4-FFF2-40B4-BE49-F238E27FC236}">
                <a16:creationId xmlns:a16="http://schemas.microsoft.com/office/drawing/2014/main" id="{15F90F8D-D5F0-FC63-6940-C09F319A0449}"/>
              </a:ext>
            </a:extLst>
          </p:cNvPr>
          <p:cNvSpPr txBox="1">
            <a:spLocks/>
          </p:cNvSpPr>
          <p:nvPr/>
        </p:nvSpPr>
        <p:spPr>
          <a:xfrm>
            <a:off x="320351" y="1519984"/>
            <a:ext cx="1792603" cy="6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400"/>
            </a:pPr>
            <a:r>
              <a:rPr lang="ko-KR" altLang="en-US" sz="2000" u="sng" dirty="0">
                <a:solidFill>
                  <a:schemeClr val="bg2"/>
                </a:solidFill>
              </a:rPr>
              <a:t>배치</a:t>
            </a:r>
          </a:p>
        </p:txBody>
      </p:sp>
      <p:sp>
        <p:nvSpPr>
          <p:cNvPr id="8" name="Google Shape;371;p49">
            <a:extLst>
              <a:ext uri="{FF2B5EF4-FFF2-40B4-BE49-F238E27FC236}">
                <a16:creationId xmlns:a16="http://schemas.microsoft.com/office/drawing/2014/main" id="{3D727376-68BF-8FC2-ED5F-8093275C0A4E}"/>
              </a:ext>
            </a:extLst>
          </p:cNvPr>
          <p:cNvSpPr txBox="1">
            <a:spLocks/>
          </p:cNvSpPr>
          <p:nvPr/>
        </p:nvSpPr>
        <p:spPr>
          <a:xfrm>
            <a:off x="320351" y="2224018"/>
            <a:ext cx="1792603" cy="97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000"/>
            </a:pPr>
            <a:r>
              <a:rPr lang="ko-KR" altLang="en-US" dirty="0">
                <a:solidFill>
                  <a:srgbClr val="5F7D95"/>
                </a:solidFill>
              </a:rPr>
              <a:t>거래 데이터를 일정기간 수집 후 일괄 처리하는 업무</a:t>
            </a:r>
            <a:endParaRPr lang="en-US" dirty="0">
              <a:solidFill>
                <a:srgbClr val="5F7D95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FD0181-AE73-1417-8BD6-9453FEFB2463}"/>
              </a:ext>
            </a:extLst>
          </p:cNvPr>
          <p:cNvSpPr/>
          <p:nvPr/>
        </p:nvSpPr>
        <p:spPr>
          <a:xfrm>
            <a:off x="2946400" y="644685"/>
            <a:ext cx="1720850" cy="422194"/>
          </a:xfrm>
          <a:prstGeom prst="rect">
            <a:avLst/>
          </a:prstGeom>
          <a:noFill/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</a:rPr>
              <a:t>소스 프로그램</a:t>
            </a:r>
            <a:r>
              <a:rPr lang="en-US" altLang="ko-KR" dirty="0">
                <a:solidFill>
                  <a:srgbClr val="000000"/>
                </a:solidFill>
              </a:rPr>
              <a:t>(.pc)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E0F8781-ACF7-F69F-E130-4B4772A61534}"/>
              </a:ext>
            </a:extLst>
          </p:cNvPr>
          <p:cNvSpPr/>
          <p:nvPr/>
        </p:nvSpPr>
        <p:spPr>
          <a:xfrm>
            <a:off x="3017278" y="1528647"/>
            <a:ext cx="1579094" cy="446128"/>
          </a:xfrm>
          <a:prstGeom prst="ellipse">
            <a:avLst/>
          </a:prstGeom>
          <a:noFill/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0000"/>
                </a:solidFill>
              </a:rPr>
              <a:t>Pro*C </a:t>
            </a:r>
            <a:r>
              <a:rPr lang="ko-KR" altLang="en-US" sz="1200" dirty="0">
                <a:solidFill>
                  <a:srgbClr val="000000"/>
                </a:solidFill>
              </a:rPr>
              <a:t>프리 컴파일러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899B990-E02C-E201-7E3A-14D44F738900}"/>
              </a:ext>
            </a:extLst>
          </p:cNvPr>
          <p:cNvSpPr/>
          <p:nvPr/>
        </p:nvSpPr>
        <p:spPr>
          <a:xfrm rot="5400000">
            <a:off x="3644085" y="1194828"/>
            <a:ext cx="325480" cy="205875"/>
          </a:xfrm>
          <a:prstGeom prst="rightArrow">
            <a:avLst/>
          </a:prstGeom>
          <a:noFill/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917B74-CA9E-1CBD-A6C3-D05C5434A052}"/>
              </a:ext>
            </a:extLst>
          </p:cNvPr>
          <p:cNvSpPr/>
          <p:nvPr/>
        </p:nvSpPr>
        <p:spPr>
          <a:xfrm>
            <a:off x="2946400" y="2436540"/>
            <a:ext cx="1720850" cy="509860"/>
          </a:xfrm>
          <a:prstGeom prst="rect">
            <a:avLst/>
          </a:prstGeom>
          <a:noFill/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</a:rPr>
              <a:t>수정된 </a:t>
            </a:r>
            <a:endParaRPr lang="en-US" altLang="ko-KR" dirty="0">
              <a:solidFill>
                <a:srgbClr val="000000"/>
              </a:solidFill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</a:rPr>
              <a:t>소스 프로그램 </a:t>
            </a:r>
            <a:r>
              <a:rPr lang="en-US" altLang="ko-KR" dirty="0">
                <a:solidFill>
                  <a:srgbClr val="000000"/>
                </a:solidFill>
              </a:rPr>
              <a:t>(.c)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3BA2520-4B84-0F07-121F-1F41C0D78F16}"/>
              </a:ext>
            </a:extLst>
          </p:cNvPr>
          <p:cNvSpPr/>
          <p:nvPr/>
        </p:nvSpPr>
        <p:spPr>
          <a:xfrm rot="5400000">
            <a:off x="3635895" y="2102723"/>
            <a:ext cx="325480" cy="205875"/>
          </a:xfrm>
          <a:prstGeom prst="rightArrow">
            <a:avLst/>
          </a:prstGeom>
          <a:noFill/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DCE830E9-9AD3-B73F-514F-EE21D9D6696C}"/>
              </a:ext>
            </a:extLst>
          </p:cNvPr>
          <p:cNvSpPr/>
          <p:nvPr/>
        </p:nvSpPr>
        <p:spPr>
          <a:xfrm rot="5400000">
            <a:off x="3635895" y="3091116"/>
            <a:ext cx="325480" cy="205875"/>
          </a:xfrm>
          <a:prstGeom prst="rightArrow">
            <a:avLst/>
          </a:prstGeom>
          <a:noFill/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7BCCFAD-11A3-082F-012D-EB6BD6FD4DBD}"/>
              </a:ext>
            </a:extLst>
          </p:cNvPr>
          <p:cNvSpPr/>
          <p:nvPr/>
        </p:nvSpPr>
        <p:spPr>
          <a:xfrm>
            <a:off x="3009088" y="3441702"/>
            <a:ext cx="1579094" cy="446128"/>
          </a:xfrm>
          <a:prstGeom prst="ellipse">
            <a:avLst/>
          </a:prstGeom>
          <a:noFill/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</a:rPr>
              <a:t>컴파일러</a:t>
            </a:r>
            <a:r>
              <a:rPr lang="en-US" altLang="ko-KR" sz="1200" dirty="0">
                <a:solidFill>
                  <a:srgbClr val="000000"/>
                </a:solidFill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</a:rPr>
              <a:t>gcc</a:t>
            </a:r>
            <a:r>
              <a:rPr lang="en-US" altLang="ko-KR" sz="1200" dirty="0">
                <a:solidFill>
                  <a:srgbClr val="000000"/>
                </a:solidFill>
              </a:rPr>
              <a:t>)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9BF75D-BD78-158D-2B17-F85515AEEA2E}"/>
              </a:ext>
            </a:extLst>
          </p:cNvPr>
          <p:cNvSpPr/>
          <p:nvPr/>
        </p:nvSpPr>
        <p:spPr>
          <a:xfrm>
            <a:off x="5791201" y="3409836"/>
            <a:ext cx="1720850" cy="509860"/>
          </a:xfrm>
          <a:prstGeom prst="rect">
            <a:avLst/>
          </a:prstGeom>
          <a:noFill/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</a:rPr>
              <a:t>오브젝트 프로그램</a:t>
            </a:r>
            <a:br>
              <a:rPr lang="en-US" altLang="ko-KR" dirty="0">
                <a:solidFill>
                  <a:srgbClr val="000000"/>
                </a:solidFill>
              </a:rPr>
            </a:br>
            <a:r>
              <a:rPr lang="en-US" altLang="ko-KR" dirty="0">
                <a:solidFill>
                  <a:srgbClr val="000000"/>
                </a:solidFill>
              </a:rPr>
              <a:t>(.o)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A4656FD5-9546-614B-B53C-D98310256043}"/>
              </a:ext>
            </a:extLst>
          </p:cNvPr>
          <p:cNvSpPr/>
          <p:nvPr/>
        </p:nvSpPr>
        <p:spPr>
          <a:xfrm>
            <a:off x="4992164" y="3551927"/>
            <a:ext cx="541109" cy="205875"/>
          </a:xfrm>
          <a:prstGeom prst="rightArrow">
            <a:avLst/>
          </a:prstGeom>
          <a:noFill/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EE2636-1EDA-A958-796D-A431FDDD15C2}"/>
              </a:ext>
            </a:extLst>
          </p:cNvPr>
          <p:cNvSpPr/>
          <p:nvPr/>
        </p:nvSpPr>
        <p:spPr>
          <a:xfrm>
            <a:off x="5862079" y="2436540"/>
            <a:ext cx="1579094" cy="446128"/>
          </a:xfrm>
          <a:prstGeom prst="ellipse">
            <a:avLst/>
          </a:prstGeom>
          <a:noFill/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000000"/>
                </a:solidFill>
              </a:rPr>
              <a:t>링커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CF5E76C-CE7E-6CEE-A112-0BCBD2B431A6}"/>
              </a:ext>
            </a:extLst>
          </p:cNvPr>
          <p:cNvSpPr/>
          <p:nvPr/>
        </p:nvSpPr>
        <p:spPr>
          <a:xfrm>
            <a:off x="5344683" y="855785"/>
            <a:ext cx="2639284" cy="781977"/>
          </a:xfrm>
          <a:prstGeom prst="rect">
            <a:avLst/>
          </a:prstGeom>
          <a:noFill/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00"/>
                </a:solidFill>
              </a:rPr>
              <a:t>실행 프로그램</a:t>
            </a: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89269B4-0CCA-4A99-39E3-7EE5FFF1B335}"/>
              </a:ext>
            </a:extLst>
          </p:cNvPr>
          <p:cNvSpPr/>
          <p:nvPr/>
        </p:nvSpPr>
        <p:spPr>
          <a:xfrm rot="16200000">
            <a:off x="6488885" y="3043317"/>
            <a:ext cx="325480" cy="205875"/>
          </a:xfrm>
          <a:prstGeom prst="rightArrow">
            <a:avLst/>
          </a:prstGeom>
          <a:noFill/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87C3E68D-D5F9-7030-0A11-35E2B2C7F4C1}"/>
              </a:ext>
            </a:extLst>
          </p:cNvPr>
          <p:cNvSpPr/>
          <p:nvPr/>
        </p:nvSpPr>
        <p:spPr>
          <a:xfrm rot="16200000">
            <a:off x="6488886" y="1994538"/>
            <a:ext cx="325480" cy="205875"/>
          </a:xfrm>
          <a:prstGeom prst="rightArrow">
            <a:avLst/>
          </a:prstGeom>
          <a:noFill/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6AE5ED-46DB-99B8-46E1-A66B699BAC19}"/>
              </a:ext>
            </a:extLst>
          </p:cNvPr>
          <p:cNvSpPr/>
          <p:nvPr/>
        </p:nvSpPr>
        <p:spPr>
          <a:xfrm>
            <a:off x="7926820" y="2194253"/>
            <a:ext cx="1160033" cy="920251"/>
          </a:xfrm>
          <a:prstGeom prst="rect">
            <a:avLst/>
          </a:prstGeom>
          <a:noFill/>
          <a:ln>
            <a:solidFill>
              <a:srgbClr val="5F7D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0000"/>
                </a:solidFill>
              </a:rPr>
              <a:t>오라클 라이브러리</a:t>
            </a:r>
            <a:endParaRPr lang="ko-KR" altLang="en-US" dirty="0">
              <a:solidFill>
                <a:srgbClr val="000000"/>
              </a:solidFill>
            </a:endParaRPr>
          </a:p>
        </p:txBody>
      </p:sp>
      <p:cxnSp>
        <p:nvCxnSpPr>
          <p:cNvPr id="546" name="직선 화살표 연결선 545">
            <a:extLst>
              <a:ext uri="{FF2B5EF4-FFF2-40B4-BE49-F238E27FC236}">
                <a16:creationId xmlns:a16="http://schemas.microsoft.com/office/drawing/2014/main" id="{8516E301-6401-6A26-75B7-FEC6DBB6CFF4}"/>
              </a:ext>
            </a:extLst>
          </p:cNvPr>
          <p:cNvCxnSpPr>
            <a:stCxn id="31" idx="1"/>
            <a:endCxn id="27" idx="6"/>
          </p:cNvCxnSpPr>
          <p:nvPr/>
        </p:nvCxnSpPr>
        <p:spPr>
          <a:xfrm flipH="1">
            <a:off x="7441175" y="2654377"/>
            <a:ext cx="485645" cy="5228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581;p59">
            <a:extLst>
              <a:ext uri="{FF2B5EF4-FFF2-40B4-BE49-F238E27FC236}">
                <a16:creationId xmlns:a16="http://schemas.microsoft.com/office/drawing/2014/main" id="{EB5EDF2F-E30F-B8E6-D504-A20DA5FF1126}"/>
              </a:ext>
            </a:extLst>
          </p:cNvPr>
          <p:cNvSpPr>
            <a:spLocks/>
          </p:cNvSpPr>
          <p:nvPr/>
        </p:nvSpPr>
        <p:spPr>
          <a:xfrm>
            <a:off x="301299" y="3949159"/>
            <a:ext cx="1829883" cy="453304"/>
          </a:xfrm>
          <a:prstGeom prst="rect">
            <a:avLst/>
          </a:prstGeom>
          <a:solidFill>
            <a:schemeClr val="dk2">
              <a:alpha val="11764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dirty="0">
                <a:solidFill>
                  <a:srgbClr val="5F7D95"/>
                </a:solidFill>
              </a:rPr>
              <a:t>Pro*C</a:t>
            </a:r>
            <a:endParaRPr dirty="0">
              <a:solidFill>
                <a:srgbClr val="5F7D9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9A94B1-F8BF-E3AD-D571-563CB78456FE}"/>
              </a:ext>
            </a:extLst>
          </p:cNvPr>
          <p:cNvSpPr txBox="1"/>
          <p:nvPr/>
        </p:nvSpPr>
        <p:spPr>
          <a:xfrm>
            <a:off x="7508437" y="54284"/>
            <a:ext cx="158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2"/>
                </a:solidFill>
                <a:latin typeface="+mj-ea"/>
                <a:ea typeface="+mj-ea"/>
              </a:rPr>
              <a:t>01 - </a:t>
            </a:r>
            <a:r>
              <a:rPr lang="ko-KR" altLang="en-US" b="1" dirty="0">
                <a:solidFill>
                  <a:schemeClr val="bg2"/>
                </a:solidFill>
                <a:latin typeface="+mj-ea"/>
                <a:ea typeface="+mj-ea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67425890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FFD966"/>
      </a:dk1>
      <a:lt1>
        <a:srgbClr val="F1734E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FFEAAA"/>
      </a:accent3>
      <a:accent4>
        <a:srgbClr val="FFBC00"/>
      </a:accent4>
      <a:accent5>
        <a:srgbClr val="FFD966"/>
      </a:accent5>
      <a:accent6>
        <a:srgbClr val="F1734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10303</TotalTime>
  <Words>2266</Words>
  <Application>Microsoft Office PowerPoint</Application>
  <PresentationFormat>화면 슬라이드 쇼(16:9)</PresentationFormat>
  <Paragraphs>715</Paragraphs>
  <Slides>53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9" baseType="lpstr">
      <vt:lpstr>Roboto Condensed Light</vt:lpstr>
      <vt:lpstr>맑은 고딕</vt:lpstr>
      <vt:lpstr>Arial</vt:lpstr>
      <vt:lpstr>Squada One</vt:lpstr>
      <vt:lpstr>Fira Sans Extra Condensed Medium</vt:lpstr>
      <vt:lpstr>Tech Startup by Slidesgo</vt:lpstr>
      <vt:lpstr>가맹점 카드사 간 신용거래 중계 시스템</vt:lpstr>
      <vt:lpstr>목차</vt:lpstr>
      <vt:lpstr>01 -개요</vt:lpstr>
      <vt:lpstr>1-1. 신용거래 중계 시스템 / VAN #1</vt:lpstr>
      <vt:lpstr>1-1. 신용거래 중계 시스템 / 결제 방식 #1</vt:lpstr>
      <vt:lpstr>1-1. 신용거래 중계 시스템 / 주요업무 #1</vt:lpstr>
      <vt:lpstr>1. 신용거래 중계 시스템 / 온라인 사용 기술 #1/2 </vt:lpstr>
      <vt:lpstr>1. 신용거래 중계 시스템 / 온라인 사용 기술 #2/2</vt:lpstr>
      <vt:lpstr>1. 신용거래 중계 시스템 / 배치 사용 기술 #1</vt:lpstr>
      <vt:lpstr>1. 신용거래 중계 시스템 / 백오피스 사용 기술 #1 </vt:lpstr>
      <vt:lpstr>1. 신용거래 중계 시스템 / 구성도 #1</vt:lpstr>
      <vt:lpstr>1. 신용거래 중계 시스템 / 구성도 #1</vt:lpstr>
      <vt:lpstr>02 -요구사항</vt:lpstr>
      <vt:lpstr>2-1. 요구사항 정의서 / 온라인 #1</vt:lpstr>
      <vt:lpstr>PowerPoint 프레젠테이션</vt:lpstr>
      <vt:lpstr>03 -백오피스</vt:lpstr>
      <vt:lpstr>3-1. 백오피스 설계 / 흐름도 #1 </vt:lpstr>
      <vt:lpstr>PowerPoint 프레젠테이션</vt:lpstr>
      <vt:lpstr>3-1. 백오피스 설계 / 단말기 조회 #1</vt:lpstr>
      <vt:lpstr>3-1. 백오피스 설계 / 단말기 등록 #1/2</vt:lpstr>
      <vt:lpstr>3-1. 백오피스 설계 / 단말기 등록 #2/2</vt:lpstr>
      <vt:lpstr>3-1. 백오피스 설계 / 단말기 수정 #1/3</vt:lpstr>
      <vt:lpstr>3-1. 백오피스 설계 / 단말기 수정 #2/3</vt:lpstr>
      <vt:lpstr>3-1. 백오피스 설계 / 단말기 수정 #3/3</vt:lpstr>
      <vt:lpstr>3-1. 백오피스 설계 / 단말기 삭제 #1/2</vt:lpstr>
      <vt:lpstr>3-1. 백오피스 설계 / 단말기 삭제 #2/2</vt:lpstr>
      <vt:lpstr>3-1. 백오피스 설계 / BIN #1</vt:lpstr>
      <vt:lpstr>3-1. 백오피스 설계 / BIN 등록 #1</vt:lpstr>
      <vt:lpstr>3-1. 백오피스 설계 / BIN 수정 #1</vt:lpstr>
      <vt:lpstr>04 -24, 365  온라인</vt:lpstr>
      <vt:lpstr>4-1 . 온라인 설계 / 전문 #1/2</vt:lpstr>
      <vt:lpstr>4-1 . 온라인 구현 / 전문 #2/2</vt:lpstr>
      <vt:lpstr>4-1 . 온라인 설계 / 승인 #1/5</vt:lpstr>
      <vt:lpstr>4-1 . 온라인 설계 / 승인 - 공통 정합성 검증 #2/5</vt:lpstr>
      <vt:lpstr>4-1 . 온라인 구현 / 승인 - 공통 정합성 검증 #3/5</vt:lpstr>
      <vt:lpstr>4-1 . 온라인 설계 / 승인 – 승인처리 #4/5</vt:lpstr>
      <vt:lpstr>4-1 . 온라인 구현 / 승인 – 승인처리 #5/5</vt:lpstr>
      <vt:lpstr>4-1 . 온라인 설계 / 취소 #1/4 </vt:lpstr>
      <vt:lpstr>4-1 . 온라인 설계 / 취소 – 취소처리 #2/4</vt:lpstr>
      <vt:lpstr>4-1 . 온라인 구현 / 취소 – 취소처리 #3/4</vt:lpstr>
      <vt:lpstr>4-1 . 온라인 구현 / 취소 – 취소처리 #4/4</vt:lpstr>
      <vt:lpstr>4-1 . 온라인 설계 / 망상취소 #1/3</vt:lpstr>
      <vt:lpstr>4-1 . 온라인 구현 / SERVER 자체취소 #2/3</vt:lpstr>
      <vt:lpstr>4-1 . 온라인 구현 / CLIENT 망상취소 #3/3</vt:lpstr>
      <vt:lpstr>4-2 . 온라인 실무</vt:lpstr>
      <vt:lpstr>05 –일괄 처리하는  배치</vt:lpstr>
      <vt:lpstr>5-1. 배치 / 설계 #1/2</vt:lpstr>
      <vt:lpstr>5-2. 배치 / 구현 #2/2</vt:lpstr>
      <vt:lpstr>06 -시연</vt:lpstr>
      <vt:lpstr>시연 순서</vt:lpstr>
      <vt:lpstr>시연</vt:lpstr>
      <vt:lpstr>질의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신용 VAN 중계 시스템</dc:title>
  <dc:creator>Dev</dc:creator>
  <cp:lastModifiedBy>Dev</cp:lastModifiedBy>
  <cp:revision>182</cp:revision>
  <dcterms:modified xsi:type="dcterms:W3CDTF">2024-02-13T08:52:57Z</dcterms:modified>
</cp:coreProperties>
</file>